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7.8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  <p:sldMasterId id="2147483673" r:id="rId13"/>
    <p:sldMasterId id="2147483675" r:id="rId14"/>
    <p:sldMasterId id="2147483677" r:id="rId15"/>
    <p:sldMasterId id="2147483679" r:id="rId16"/>
    <p:sldMasterId id="2147483681" r:id="rId17"/>
    <p:sldMasterId id="2147483683" r:id="rId18"/>
    <p:sldMasterId id="2147483685" r:id="rId19"/>
    <p:sldMasterId id="2147483687" r:id="rId20"/>
    <p:sldMasterId id="2147483689" r:id="rId21"/>
    <p:sldMasterId id="2147483691" r:id="rId22"/>
    <p:sldMasterId id="2147483693" r:id="rId23"/>
    <p:sldMasterId id="2147483695" r:id="rId24"/>
    <p:sldMasterId id="2147483697" r:id="rId25"/>
    <p:sldMasterId id="2147483699" r:id="rId26"/>
    <p:sldMasterId id="2147483701" r:id="rId27"/>
    <p:sldMasterId id="2147483703" r:id="rId28"/>
    <p:sldMasterId id="2147483705" r:id="rId29"/>
    <p:sldMasterId id="2147483707" r:id="rId30"/>
    <p:sldMasterId id="2147483709" r:id="rId31"/>
    <p:sldMasterId id="2147483711" r:id="rId32"/>
    <p:sldMasterId id="2147483713" r:id="rId33"/>
    <p:sldMasterId id="2147483715" r:id="rId34"/>
    <p:sldMasterId id="2147483717" r:id="rId35"/>
    <p:sldMasterId id="2147483719" r:id="rId36"/>
    <p:sldMasterId id="2147483721" r:id="rId37"/>
    <p:sldMasterId id="2147483723" r:id="rId38"/>
    <p:sldMasterId id="2147483725" r:id="rId39"/>
    <p:sldMasterId id="2147483727" r:id="rId40"/>
    <p:sldMasterId id="2147483729" r:id="rId41"/>
    <p:sldMasterId id="2147483731" r:id="rId42"/>
    <p:sldMasterId id="2147483733" r:id="rId43"/>
    <p:sldMasterId id="2147483735" r:id="rId44"/>
    <p:sldMasterId id="2147483737" r:id="rId45"/>
    <p:sldMasterId id="2147483739" r:id="rId46"/>
    <p:sldMasterId id="2147483741" r:id="rId47"/>
    <p:sldMasterId id="2147483743" r:id="rId48"/>
    <p:sldMasterId id="2147483745" r:id="rId49"/>
    <p:sldMasterId id="2147483747" r:id="rId50"/>
    <p:sldMasterId id="2147483749" r:id="rId51"/>
    <p:sldMasterId id="2147483751" r:id="rId52"/>
    <p:sldMasterId id="2147483753" r:id="rId53"/>
    <p:sldMasterId id="2147483755" r:id="rId54"/>
    <p:sldMasterId id="2147483757" r:id="rId55"/>
    <p:sldMasterId id="2147483759" r:id="rId56"/>
    <p:sldMasterId id="2147483761" r:id="rId57"/>
    <p:sldMasterId id="2147483763" r:id="rId58"/>
    <p:sldMasterId id="2147483765" r:id="rId59"/>
    <p:sldMasterId id="2147483767" r:id="rId60"/>
    <p:sldMasterId id="2147483769" r:id="rId61"/>
    <p:sldMasterId id="2147483771" r:id="rId62"/>
    <p:sldMasterId id="2147483773" r:id="rId63"/>
    <p:sldMasterId id="2147483775" r:id="rId64"/>
    <p:sldMasterId id="2147483777" r:id="rId65"/>
    <p:sldMasterId id="2147483779" r:id="rId66"/>
    <p:sldMasterId id="2147483781" r:id="rId67"/>
    <p:sldMasterId id="2147483783" r:id="rId68"/>
    <p:sldMasterId id="2147483785" r:id="rId69"/>
    <p:sldMasterId id="2147483787" r:id="rId70"/>
    <p:sldMasterId id="2147483789" r:id="rId71"/>
    <p:sldMasterId id="2147483791" r:id="rId72"/>
  </p:sldMasterIdLst>
  <p:sldIdLst>
    <p:sldId id="256" r:id="rId73"/>
    <p:sldId id="260" r:id="rId74"/>
    <p:sldId id="263" r:id="rId75"/>
    <p:sldId id="266" r:id="rId76"/>
    <p:sldId id="269" r:id="rId77"/>
    <p:sldId id="272" r:id="rId78"/>
    <p:sldId id="275" r:id="rId79"/>
    <p:sldId id="278" r:id="rId80"/>
    <p:sldId id="281" r:id="rId81"/>
    <p:sldId id="284" r:id="rId82"/>
    <p:sldId id="287" r:id="rId83"/>
    <p:sldId id="290" r:id="rId84"/>
    <p:sldId id="293" r:id="rId85"/>
    <p:sldId id="296" r:id="rId86"/>
    <p:sldId id="299" r:id="rId87"/>
    <p:sldId id="302" r:id="rId88"/>
    <p:sldId id="305" r:id="rId89"/>
    <p:sldId id="308" r:id="rId90"/>
    <p:sldId id="311" r:id="rId91"/>
    <p:sldId id="314" r:id="rId92"/>
    <p:sldId id="317" r:id="rId93"/>
    <p:sldId id="320" r:id="rId94"/>
    <p:sldId id="323" r:id="rId95"/>
    <p:sldId id="326" r:id="rId96"/>
    <p:sldId id="329" r:id="rId97"/>
    <p:sldId id="332" r:id="rId98"/>
    <p:sldId id="335" r:id="rId99"/>
    <p:sldId id="338" r:id="rId100"/>
    <p:sldId id="341" r:id="rId101"/>
    <p:sldId id="344" r:id="rId102"/>
    <p:sldId id="347" r:id="rId103"/>
    <p:sldId id="350" r:id="rId104"/>
    <p:sldId id="353" r:id="rId105"/>
    <p:sldId id="356" r:id="rId106"/>
    <p:sldId id="359" r:id="rId107"/>
    <p:sldId id="362" r:id="rId108"/>
    <p:sldId id="365" r:id="rId109"/>
    <p:sldId id="368" r:id="rId110"/>
    <p:sldId id="371" r:id="rId111"/>
    <p:sldId id="374" r:id="rId112"/>
    <p:sldId id="377" r:id="rId113"/>
    <p:sldId id="380" r:id="rId114"/>
    <p:sldId id="383" r:id="rId115"/>
    <p:sldId id="386" r:id="rId116"/>
    <p:sldId id="389" r:id="rId117"/>
    <p:sldId id="392" r:id="rId118"/>
    <p:sldId id="395" r:id="rId119"/>
    <p:sldId id="398" r:id="rId120"/>
    <p:sldId id="401" r:id="rId121"/>
    <p:sldId id="404" r:id="rId122"/>
    <p:sldId id="407" r:id="rId123"/>
    <p:sldId id="410" r:id="rId124"/>
    <p:sldId id="413" r:id="rId125"/>
    <p:sldId id="416" r:id="rId126"/>
    <p:sldId id="419" r:id="rId127"/>
    <p:sldId id="422" r:id="rId128"/>
    <p:sldId id="425" r:id="rId129"/>
    <p:sldId id="428" r:id="rId130"/>
    <p:sldId id="431" r:id="rId131"/>
    <p:sldId id="434" r:id="rId132"/>
    <p:sldId id="437" r:id="rId133"/>
    <p:sldId id="440" r:id="rId134"/>
    <p:sldId id="443" r:id="rId135"/>
    <p:sldId id="446" r:id="rId136"/>
    <p:sldId id="449" r:id="rId137"/>
    <p:sldId id="452" r:id="rId138"/>
    <p:sldId id="455" r:id="rId139"/>
    <p:sldId id="458" r:id="rId140"/>
    <p:sldId id="461" r:id="rId141"/>
    <p:sldId id="464" r:id="rId142"/>
    <p:sldId id="467" r:id="rId143"/>
    <p:sldId id="470" r:id="rId144"/>
  </p:sldIdLst>
  <p:sldSz cx="12192000" cy="6858000"/>
  <p:notesSz cx="12192000" cy="6858000"/>
  <p:embeddedFontLst>
    <p:embeddedFont>
      <p:font typeface="OQEUIB+å¾®è½¯é�»"/>
      <p:regular r:id="rId146"/>
    </p:embeddedFont>
    <p:embeddedFont>
      <p:font typeface="FOLPBE+å¾®è½¯é�»"/>
      <p:regular r:id="rId147"/>
    </p:embeddedFont>
    <p:embeddedFont>
      <p:font typeface="IPASSC+å¾®è½¯é�»,Bold"/>
      <p:regular r:id="rId148"/>
    </p:embeddedFont>
    <p:embeddedFont>
      <p:font typeface="OLLCLL+å®ä½"/>
      <p:regular r:id="rId149"/>
    </p:embeddedFont>
    <p:embeddedFont>
      <p:font typeface="HFMGBK+å®ä½"/>
      <p:regular r:id="rId150"/>
    </p:embeddedFont>
    <p:embeddedFont>
      <p:font typeface="MICCWP+å®ä½"/>
      <p:regular r:id="rId151"/>
    </p:embeddedFont>
    <p:embeddedFont>
      <p:font typeface="WGGTTS+å®ä½"/>
      <p:regular r:id="rId152"/>
    </p:embeddedFont>
    <p:embeddedFont>
      <p:font typeface="GNRJSU+å¾®è½¯é�»,Bold"/>
      <p:regular r:id="rId153"/>
    </p:embeddedFont>
    <p:embeddedFont>
      <p:font typeface="ADSROE+å®ä½"/>
      <p:regular r:id="rId154"/>
    </p:embeddedFont>
    <p:embeddedFont>
      <p:font typeface="SSVWWS+åæä¸­å®"/>
      <p:regular r:id="rId155"/>
    </p:embeddedFont>
    <p:embeddedFont>
      <p:font typeface="BONVBJ+åæä¸­å®"/>
      <p:regular r:id="rId156"/>
    </p:embeddedFont>
    <p:embeddedFont>
      <p:font typeface="APQIGK+å¾®è½¯é�»,Bold"/>
      <p:regular r:id="rId157"/>
    </p:embeddedFont>
    <p:embeddedFont>
      <p:font typeface="KQNGFM+å®ä½"/>
      <p:regular r:id="rId158"/>
    </p:embeddedFont>
    <p:embeddedFont>
      <p:font typeface="CJCLDT+å¾®è½¯é�»,Bold"/>
      <p:regular r:id="rId159"/>
    </p:embeddedFont>
    <p:embeddedFont>
      <p:font typeface="QRQVBE+å¾®è½¯é�»,Bold"/>
      <p:regular r:id="rId160"/>
    </p:embeddedFont>
    <p:embeddedFont>
      <p:font typeface="LPIECP+å®ä½"/>
      <p:regular r:id="rId161"/>
    </p:embeddedFont>
    <p:embeddedFont>
      <p:font typeface="MADELK+å®ä½"/>
      <p:regular r:id="rId162"/>
    </p:embeddedFont>
    <p:embeddedFont>
      <p:font typeface="KCCNOM+å¾®è½¯é�»,Bold"/>
      <p:regular r:id="rId163"/>
    </p:embeddedFont>
    <p:embeddedFont>
      <p:font typeface="FQPHFL+å¾®è½¯é�»,Bold"/>
      <p:regular r:id="rId164"/>
    </p:embeddedFont>
    <p:embeddedFont>
      <p:font typeface="AVJOLQ+å®ä½"/>
      <p:regular r:id="rId165"/>
    </p:embeddedFont>
    <p:embeddedFont>
      <p:font typeface="JNLQUO+å®ä½"/>
      <p:regular r:id="rId166"/>
    </p:embeddedFont>
    <p:embeddedFont>
      <p:font typeface="VCHQAV+é»ä½"/>
      <p:regular r:id="rId167"/>
    </p:embeddedFont>
    <p:embeddedFont>
      <p:font typeface="BIBJGQ+Symbol"/>
      <p:regular r:id="rId168"/>
    </p:embeddedFont>
    <p:embeddedFont>
      <p:font typeface="VIWRUW+å¾®è½¯é�»"/>
      <p:regular r:id="rId169"/>
    </p:embeddedFont>
    <p:embeddedFont>
      <p:font typeface="MQLKQQ+å¾®è½¯é�»"/>
      <p:regular r:id="rId170"/>
    </p:embeddedFont>
    <p:embeddedFont>
      <p:font typeface="UJULEN+å¾®è½¯é�»,Bold"/>
      <p:regular r:id="rId171"/>
    </p:embeddedFont>
    <p:embeddedFont>
      <p:font typeface="IABMVD+å¾®è½¯é�»,Bold"/>
      <p:regular r:id="rId172"/>
    </p:embeddedFont>
    <p:embeddedFont>
      <p:font typeface="LAWMPV+å®ä½"/>
      <p:regular r:id="rId173"/>
    </p:embeddedFont>
    <p:embeddedFont>
      <p:font typeface="UUUQED+å®ä½"/>
      <p:regular r:id="rId174"/>
    </p:embeddedFont>
    <p:embeddedFont>
      <p:font typeface="TFOJQS+å¾®è½¯é�»,Bold"/>
      <p:regular r:id="rId175"/>
    </p:embeddedFont>
    <p:embeddedFont>
      <p:font typeface="UPWQMT+å®ä½"/>
      <p:regular r:id="rId176"/>
    </p:embeddedFont>
    <p:embeddedFont>
      <p:font typeface="MNFKED+å®ä½"/>
      <p:regular r:id="rId177"/>
    </p:embeddedFont>
    <p:embeddedFont>
      <p:font typeface="AAQSAV+å¾®è½¯é�»,Bold"/>
      <p:regular r:id="rId178"/>
    </p:embeddedFont>
    <p:embeddedFont>
      <p:font typeface="MDVJKJ+å®ä½"/>
      <p:regular r:id="rId179"/>
    </p:embeddedFont>
    <p:embeddedFont>
      <p:font typeface="SGEATB+å®ä½"/>
      <p:regular r:id="rId180"/>
    </p:embeddedFont>
    <p:embeddedFont>
      <p:font typeface="POKQJQ+å®ä½"/>
      <p:regular r:id="rId181"/>
    </p:embeddedFont>
    <p:embeddedFont>
      <p:font typeface="SVIAQM+å®ä½"/>
      <p:regular r:id="rId182"/>
    </p:embeddedFont>
    <p:embeddedFont>
      <p:font typeface="HOJDMC+å¾®è½¯é�»,Bold"/>
      <p:regular r:id="rId183"/>
    </p:embeddedFont>
    <p:embeddedFont>
      <p:font typeface="LOQNRE+å®ä½"/>
      <p:regular r:id="rId184"/>
    </p:embeddedFont>
    <p:embeddedFont>
      <p:font typeface="JFGSLR+å®ä½"/>
      <p:regular r:id="rId185"/>
    </p:embeddedFont>
    <p:embeddedFont>
      <p:font typeface="UNDGJT+å¾®è½¯é�»,Bold"/>
      <p:regular r:id="rId186"/>
    </p:embeddedFont>
    <p:embeddedFont>
      <p:font typeface="SGGRQL+å¾®è½¯é�»,Bold"/>
      <p:regular r:id="rId187"/>
    </p:embeddedFont>
    <p:embeddedFont>
      <p:font typeface="QCQQFF+å®ä½"/>
      <p:regular r:id="rId188"/>
    </p:embeddedFont>
    <p:embeddedFont>
      <p:font typeface="SCENBF+å¾®è½¯é�»"/>
      <p:regular r:id="rId189"/>
    </p:embeddedFont>
    <p:embeddedFont>
      <p:font typeface="HPKVAS+å¾®è½¯é�»"/>
      <p:regular r:id="rId190"/>
    </p:embeddedFont>
    <p:embeddedFont>
      <p:font typeface="CESDNR+å®ä½"/>
      <p:regular r:id="rId191"/>
    </p:embeddedFont>
    <p:embeddedFont>
      <p:font typeface="CKUTDC+å¾®è½¯é�»,Bold"/>
      <p:regular r:id="rId192"/>
    </p:embeddedFont>
    <p:embeddedFont>
      <p:font typeface="GBVEVJ+å¾®è½¯é�»,Bold"/>
      <p:regular r:id="rId193"/>
    </p:embeddedFont>
    <p:embeddedFont>
      <p:font typeface="FARMGH+å®ä½"/>
      <p:regular r:id="rId194"/>
    </p:embeddedFont>
    <p:embeddedFont>
      <p:font typeface="WOBRKR+å®ä½"/>
      <p:regular r:id="rId195"/>
    </p:embeddedFont>
    <p:embeddedFont>
      <p:font typeface="MGRNWV+å¾®è½¯é�»,Bold"/>
      <p:regular r:id="rId196"/>
    </p:embeddedFont>
    <p:embeddedFont>
      <p:font typeface="JTURPE+å¾®è½¯é�»,Bold"/>
      <p:regular r:id="rId197"/>
    </p:embeddedFont>
    <p:embeddedFont>
      <p:font typeface="KCAQHC+å®ä½"/>
      <p:regular r:id="rId198"/>
    </p:embeddedFont>
    <p:embeddedFont>
      <p:font typeface="ILDNCA+å®ä½"/>
      <p:regular r:id="rId199"/>
    </p:embeddedFont>
    <p:embeddedFont>
      <p:font typeface="OHTQVU+å¾®è½¯é�»"/>
      <p:regular r:id="rId200"/>
    </p:embeddedFont>
    <p:embeddedFont>
      <p:font typeface="CPCVEQ+å¾®è½¯é�»,Bold"/>
      <p:regular r:id="rId201"/>
    </p:embeddedFont>
    <p:embeddedFont>
      <p:font typeface="TMCSWL+å¾®è½¯é�»,Bold"/>
      <p:regular r:id="rId202"/>
    </p:embeddedFont>
    <p:embeddedFont>
      <p:font typeface="WVPUAD+é»ä½"/>
      <p:regular r:id="rId203"/>
    </p:embeddedFont>
    <p:embeddedFont>
      <p:font typeface="FRBLVC+å®ä½"/>
      <p:regular r:id="rId204"/>
    </p:embeddedFont>
    <p:embeddedFont>
      <p:font typeface="RKIFTN+å®ä½"/>
      <p:regular r:id="rId205"/>
    </p:embeddedFont>
    <p:embeddedFont>
      <p:font typeface="LUVHMB+å¾®è½¯é�»,Bold"/>
      <p:regular r:id="rId206"/>
    </p:embeddedFont>
    <p:embeddedFont>
      <p:font typeface="JQMNNQ+å¾®è½¯é�»,Bold"/>
      <p:regular r:id="rId207"/>
    </p:embeddedFont>
    <p:embeddedFont>
      <p:font typeface="MQHNHO+å®ä½"/>
      <p:regular r:id="rId208"/>
    </p:embeddedFont>
    <p:embeddedFont>
      <p:font typeface="AEPKQN+å®ä½"/>
      <p:regular r:id="rId209"/>
    </p:embeddedFont>
    <p:embeddedFont>
      <p:font typeface="LKVWRF+å¾®è½¯é�»,Bold"/>
      <p:regular r:id="rId210"/>
    </p:embeddedFont>
    <p:embeddedFont>
      <p:font typeface="TORDRD+å¾®è½¯é�»,Bold"/>
      <p:regular r:id="rId211"/>
    </p:embeddedFont>
    <p:embeddedFont>
      <p:font typeface="PDNKKP+å®ä½"/>
      <p:regular r:id="rId212"/>
    </p:embeddedFont>
    <p:embeddedFont>
      <p:font typeface="OCCRSO+å®ä½"/>
      <p:regular r:id="rId213"/>
    </p:embeddedFont>
    <p:embeddedFont>
      <p:font typeface="GWJERT+å¾®è½¯é�»,Bold"/>
      <p:regular r:id="rId214"/>
    </p:embeddedFont>
    <p:embeddedFont>
      <p:font typeface="OVVHCC+å¾®è½¯é�»,Bold"/>
      <p:regular r:id="rId215"/>
    </p:embeddedFont>
    <p:embeddedFont>
      <p:font typeface="REFFIJ+å®ä½"/>
      <p:regular r:id="rId216"/>
    </p:embeddedFont>
    <p:embeddedFont>
      <p:font typeface="IGSHNA+å®ä½"/>
      <p:regular r:id="rId217"/>
    </p:embeddedFont>
    <p:embeddedFont>
      <p:font typeface="ODOOBR+å¾®è½¯é�»,Bold"/>
      <p:regular r:id="rId218"/>
    </p:embeddedFont>
    <p:embeddedFont>
      <p:font typeface="GTRFIP+å¾®è½¯é�»,Bold"/>
      <p:regular r:id="rId219"/>
    </p:embeddedFont>
    <p:embeddedFont>
      <p:font typeface="NEGGWS+å®ä½"/>
      <p:regular r:id="rId220"/>
    </p:embeddedFont>
    <p:embeddedFont>
      <p:font typeface="FKGQHE+å®ä½"/>
      <p:regular r:id="rId221"/>
    </p:embeddedFont>
    <p:embeddedFont>
      <p:font typeface="MVLUQQ+å¾®è½¯é�»,Bold"/>
      <p:regular r:id="rId222"/>
    </p:embeddedFont>
    <p:embeddedFont>
      <p:font typeface="JQFKMD+å¾®è½¯é�»,Bold"/>
      <p:regular r:id="rId223"/>
    </p:embeddedFont>
    <p:embeddedFont>
      <p:font typeface="FBAKUF+å®ä½"/>
      <p:regular r:id="rId224"/>
    </p:embeddedFont>
    <p:embeddedFont>
      <p:font typeface="HFUMGT+å®ä½"/>
      <p:regular r:id="rId225"/>
    </p:embeddedFont>
    <p:embeddedFont>
      <p:font typeface="QHBAUP+å¾®è½¯é�»,Bold"/>
      <p:regular r:id="rId226"/>
    </p:embeddedFont>
    <p:embeddedFont>
      <p:font typeface="WPSRKO+å¾®è½¯é�»,Bold"/>
      <p:regular r:id="rId227"/>
    </p:embeddedFont>
    <p:embeddedFont>
      <p:font typeface="ETGUNL+å®ä½"/>
      <p:regular r:id="rId228"/>
    </p:embeddedFont>
    <p:embeddedFont>
      <p:font typeface="HNBULC+å®ä½"/>
      <p:regular r:id="rId229"/>
    </p:embeddedFont>
    <p:embeddedFont>
      <p:font typeface="GHLRLP+å¾®è½¯é�»,Bold"/>
      <p:regular r:id="rId230"/>
    </p:embeddedFont>
    <p:embeddedFont>
      <p:font typeface="MVJHGA+å¾®è½¯é�»,Bold"/>
      <p:regular r:id="rId231"/>
    </p:embeddedFont>
    <p:embeddedFont>
      <p:font typeface="MAFTPM+å®ä½"/>
      <p:regular r:id="rId232"/>
    </p:embeddedFont>
    <p:embeddedFont>
      <p:font typeface="MWOBLR+å®ä½"/>
      <p:regular r:id="rId233"/>
    </p:embeddedFont>
    <p:embeddedFont>
      <p:font typeface="DPMOTS+å¾®è½¯é�»,Bold"/>
      <p:regular r:id="rId234"/>
    </p:embeddedFont>
    <p:embeddedFont>
      <p:font typeface="GRTSSH+å¾®è½¯é�»,Bold"/>
      <p:regular r:id="rId235"/>
    </p:embeddedFont>
    <p:embeddedFont>
      <p:font typeface="TRMKSV+å®ä½"/>
      <p:regular r:id="rId236"/>
    </p:embeddedFont>
    <p:embeddedFont>
      <p:font typeface="VIKROU+å®ä½"/>
      <p:regular r:id="rId237"/>
    </p:embeddedFont>
    <p:embeddedFont>
      <p:font typeface="BMOSWE+é»ä½"/>
      <p:regular r:id="rId238"/>
    </p:embeddedFont>
    <p:embeddedFont>
      <p:font typeface="ESAGHF+å¾®è½¯é�»,Bold"/>
      <p:regular r:id="rId239"/>
    </p:embeddedFont>
    <p:embeddedFont>
      <p:font typeface="BJLGAP+å¾®è½¯é�»,Bold"/>
      <p:regular r:id="rId240"/>
    </p:embeddedFont>
    <p:embeddedFont>
      <p:font typeface="SNMBBE+å®ä½"/>
      <p:regular r:id="rId241"/>
    </p:embeddedFont>
    <p:embeddedFont>
      <p:font typeface="QTOSGS+å®ä½"/>
      <p:regular r:id="rId242"/>
    </p:embeddedFont>
    <p:embeddedFont>
      <p:font typeface="EILOIK+å¾®è½¯é�»"/>
      <p:regular r:id="rId243"/>
    </p:embeddedFont>
    <p:embeddedFont>
      <p:font typeface="SVKAMJ+å¾®è½¯é�»"/>
      <p:regular r:id="rId244"/>
    </p:embeddedFont>
    <p:embeddedFont>
      <p:font typeface="EAFHMC+å¾®è½¯é�»,Bold"/>
      <p:regular r:id="rId245"/>
    </p:embeddedFont>
    <p:embeddedFont>
      <p:font typeface="RWTKFD+å¾®è½¯é�»,Bold"/>
      <p:regular r:id="rId246"/>
    </p:embeddedFont>
    <p:embeddedFont>
      <p:font typeface="VGPIDU+å®ä½"/>
      <p:regular r:id="rId247"/>
    </p:embeddedFont>
    <p:embeddedFont>
      <p:font typeface="VNTAES+å®ä½"/>
      <p:regular r:id="rId248"/>
    </p:embeddedFont>
    <p:embeddedFont>
      <p:font typeface="ORQRFH+å¾®è½¯é�»,Bold"/>
      <p:regular r:id="rId249"/>
    </p:embeddedFont>
    <p:embeddedFont>
      <p:font typeface="RQKSDQ+å¾®è½¯é�»,Bold"/>
      <p:regular r:id="rId250"/>
    </p:embeddedFont>
    <p:embeddedFont>
      <p:font typeface="ABLKBU+å®ä½"/>
      <p:regular r:id="rId251"/>
    </p:embeddedFont>
    <p:embeddedFont>
      <p:font typeface="KJPAGA+å®ä½"/>
      <p:regular r:id="rId252"/>
    </p:embeddedFont>
    <p:embeddedFont>
      <p:font typeface="DTKMTU+å¾®è½¯é�»,Bold"/>
      <p:regular r:id="rId253"/>
    </p:embeddedFont>
    <p:embeddedFont>
      <p:font typeface="NMTBOV+å¾®è½¯é�»,Bold"/>
      <p:regular r:id="rId254"/>
    </p:embeddedFont>
    <p:embeddedFont>
      <p:font typeface="UFHCJS+å®ä½"/>
      <p:regular r:id="rId255"/>
    </p:embeddedFont>
    <p:embeddedFont>
      <p:font typeface="TBCQRM+å®ä½"/>
      <p:regular r:id="rId256"/>
    </p:embeddedFont>
    <p:embeddedFont>
      <p:font typeface="BDDFQE+å¾®è½¯é�»,Bold"/>
      <p:regular r:id="rId257"/>
    </p:embeddedFont>
    <p:embeddedFont>
      <p:font typeface="WLATQG+å¾®è½¯é�»,Bold"/>
      <p:regular r:id="rId258"/>
    </p:embeddedFont>
    <p:embeddedFont>
      <p:font typeface="CCNMLD+å®ä½"/>
      <p:regular r:id="rId259"/>
    </p:embeddedFont>
    <p:embeddedFont>
      <p:font typeface="AOTGUQ+å®ä½"/>
      <p:regular r:id="rId260"/>
    </p:embeddedFont>
    <p:embeddedFont>
      <p:font typeface="VIDOHO+å¾®è½¯é�»,Bold"/>
      <p:regular r:id="rId261"/>
    </p:embeddedFont>
    <p:embeddedFont>
      <p:font typeface="QKNLFB+å¾®è½¯é�»,Bold"/>
      <p:regular r:id="rId262"/>
    </p:embeddedFont>
    <p:embeddedFont>
      <p:font typeface="RVGRDP+å®ä½"/>
      <p:regular r:id="rId263"/>
    </p:embeddedFont>
    <p:embeddedFont>
      <p:font typeface="GIVCPH+å¾®è½¯é�»,Bold"/>
      <p:regular r:id="rId264"/>
    </p:embeddedFont>
    <p:embeddedFont>
      <p:font typeface="CELDSR+å¾®è½¯é�»,Bold"/>
      <p:regular r:id="rId265"/>
    </p:embeddedFont>
    <p:embeddedFont>
      <p:font typeface="HEBQDM+å®ä½"/>
      <p:regular r:id="rId266"/>
    </p:embeddedFont>
    <p:embeddedFont>
      <p:font typeface="GQDRSD+å®ä½"/>
      <p:regular r:id="rId267"/>
    </p:embeddedFont>
    <p:embeddedFont>
      <p:font typeface="KKDKJA+å®ä½"/>
      <p:regular r:id="rId268"/>
    </p:embeddedFont>
    <p:embeddedFont>
      <p:font typeface="AWHBTA+å®ä½"/>
      <p:regular r:id="rId269"/>
    </p:embeddedFont>
    <p:embeddedFont>
      <p:font typeface="FJSJGD+å¾®è½¯é�»,Bold"/>
      <p:regular r:id="rId270"/>
    </p:embeddedFont>
    <p:embeddedFont>
      <p:font typeface="RFNFWF+å¾®è½¯é�»,Bold"/>
      <p:regular r:id="rId271"/>
    </p:embeddedFont>
    <p:embeddedFont>
      <p:font typeface="NDJGFJ+å®ä½"/>
      <p:regular r:id="rId272"/>
    </p:embeddedFont>
    <p:embeddedFont>
      <p:font typeface="DIAIHU+å®ä½"/>
      <p:regular r:id="rId273"/>
    </p:embeddedFont>
    <p:embeddedFont>
      <p:font typeface="DQVQCT+å¾®è½¯é�»,Bold"/>
      <p:regular r:id="rId274"/>
    </p:embeddedFont>
    <p:embeddedFont>
      <p:font typeface="OBFTQW+å¾®è½¯é�»,Bold"/>
      <p:regular r:id="rId275"/>
    </p:embeddedFont>
    <p:embeddedFont>
      <p:font typeface="CFNAEA+å®ä½"/>
      <p:regular r:id="rId276"/>
    </p:embeddedFont>
    <p:embeddedFont>
      <p:font typeface="MKDUNH+å®ä½"/>
      <p:regular r:id="rId277"/>
    </p:embeddedFont>
    <p:embeddedFont>
      <p:font typeface="QWFIRP+å¾®è½¯é�»,Bold"/>
      <p:regular r:id="rId278"/>
    </p:embeddedFont>
    <p:embeddedFont>
      <p:font typeface="JACHLB+å¾®è½¯é�»,Bold"/>
      <p:regular r:id="rId279"/>
    </p:embeddedFont>
    <p:embeddedFont>
      <p:font typeface="OLKHGQ+å®ä½"/>
      <p:regular r:id="rId280"/>
    </p:embeddedFont>
    <p:embeddedFont>
      <p:font typeface="VMQTMG+å®ä½"/>
      <p:regular r:id="rId281"/>
    </p:embeddedFont>
    <p:embeddedFont>
      <p:font typeface="MHNAQB+å¾®è½¯é�»"/>
      <p:regular r:id="rId282"/>
    </p:embeddedFont>
    <p:embeddedFont>
      <p:font typeface="FGFGNT+å¾®è½¯é�»"/>
      <p:regular r:id="rId283"/>
    </p:embeddedFont>
    <p:embeddedFont>
      <p:font typeface="AVEUBK+å¾®è½¯é�»,Bold"/>
      <p:regular r:id="rId284"/>
    </p:embeddedFont>
    <p:embeddedFont>
      <p:font typeface="LMSDVN+å¾®è½¯é�»,Bold"/>
      <p:regular r:id="rId285"/>
    </p:embeddedFont>
    <p:embeddedFont>
      <p:font typeface="EOODLG+å®ä½"/>
      <p:regular r:id="rId286"/>
    </p:embeddedFont>
    <p:embeddedFont>
      <p:font typeface="SJPBOW+å®ä½"/>
      <p:regular r:id="rId287"/>
    </p:embeddedFont>
    <p:embeddedFont>
      <p:font typeface="TLLDTV+å¾®è½¯é�»,Bold"/>
      <p:regular r:id="rId288"/>
    </p:embeddedFont>
    <p:embeddedFont>
      <p:font typeface="LTQJPJ+å¾®è½¯é�»,Bold"/>
      <p:regular r:id="rId289"/>
    </p:embeddedFont>
    <p:embeddedFont>
      <p:font typeface="TTDCSC+å®ä½"/>
      <p:regular r:id="rId290"/>
    </p:embeddedFont>
    <p:embeddedFont>
      <p:font typeface="ERTFHC+å®ä½"/>
      <p:regular r:id="rId291"/>
    </p:embeddedFont>
    <p:embeddedFont>
      <p:font typeface="NRAKUJ+å¾®è½¯é�»,Bold"/>
      <p:regular r:id="rId292"/>
    </p:embeddedFont>
    <p:embeddedFont>
      <p:font typeface="GTCUMW+å¾®è½¯é�»,Bold"/>
      <p:regular r:id="rId293"/>
    </p:embeddedFont>
    <p:embeddedFont>
      <p:font typeface="IPBCEV+å®ä½"/>
      <p:regular r:id="rId294"/>
    </p:embeddedFont>
    <p:embeddedFont>
      <p:font typeface="LAPRER+å®ä½"/>
      <p:regular r:id="rId295"/>
    </p:embeddedFont>
    <p:embeddedFont>
      <p:font typeface="PGLJSK+å¾®è½¯é�»,Bold"/>
      <p:regular r:id="rId296"/>
    </p:embeddedFont>
    <p:embeddedFont>
      <p:font typeface="JDTOKD+å¾®è½¯é�»,Bold"/>
      <p:regular r:id="rId297"/>
    </p:embeddedFont>
    <p:embeddedFont>
      <p:font typeface="UPEPRT+å®ä½"/>
      <p:regular r:id="rId298"/>
    </p:embeddedFont>
    <p:embeddedFont>
      <p:font typeface="WGTION+å®ä½"/>
      <p:regular r:id="rId299"/>
    </p:embeddedFont>
    <p:embeddedFont>
      <p:font typeface="EWMBWS+å¾®è½¯é�»,Bold"/>
      <p:regular r:id="rId300"/>
    </p:embeddedFont>
    <p:embeddedFont>
      <p:font typeface="RBIORE+å¾®è½¯é�»,Bold"/>
      <p:regular r:id="rId301"/>
    </p:embeddedFont>
    <p:embeddedFont>
      <p:font typeface="QVNBDN+å®ä½"/>
      <p:regular r:id="rId302"/>
    </p:embeddedFont>
    <p:embeddedFont>
      <p:font typeface="TSJHBH+å¾®è½¯é�»,Bold"/>
      <p:regular r:id="rId303"/>
    </p:embeddedFont>
    <p:embeddedFont>
      <p:font typeface="FDIUUI+å¾®è½¯é�»,Bold"/>
      <p:regular r:id="rId304"/>
    </p:embeddedFont>
    <p:embeddedFont>
      <p:font typeface="GRRJOO+å¾®è½¯é�»,Bold"/>
      <p:regular r:id="rId305"/>
    </p:embeddedFont>
    <p:embeddedFont>
      <p:font typeface="JPBSMK+å®ä½"/>
      <p:regular r:id="rId306"/>
    </p:embeddedFont>
    <p:embeddedFont>
      <p:font typeface="EIRLVT+å¾®è½¯é�»,Bold"/>
      <p:regular r:id="rId307"/>
    </p:embeddedFont>
    <p:embeddedFont>
      <p:font typeface="VRORCB+å¾®è½¯é�»,Bold"/>
      <p:regular r:id="rId308"/>
    </p:embeddedFont>
    <p:embeddedFont>
      <p:font typeface="BBEVTR+å®ä½"/>
      <p:regular r:id="rId309"/>
    </p:embeddedFont>
    <p:embeddedFont>
      <p:font typeface="VIUGWV+å®ä½"/>
      <p:regular r:id="rId310"/>
    </p:embeddedFont>
    <p:embeddedFont>
      <p:font typeface="HBLKVB+å¾®è½¯é�»,Bold"/>
      <p:regular r:id="rId311"/>
    </p:embeddedFont>
    <p:embeddedFont>
      <p:font typeface="IIFRKM+å¾®è½¯é�»,Bold"/>
      <p:regular r:id="rId312"/>
    </p:embeddedFont>
    <p:embeddedFont>
      <p:font typeface="JGCBTN+å®ä½"/>
      <p:regular r:id="rId313"/>
    </p:embeddedFont>
    <p:embeddedFont>
      <p:font typeface="EULCWA+å¾®è½¯é�»"/>
      <p:regular r:id="rId314"/>
    </p:embeddedFont>
    <p:embeddedFont>
      <p:font typeface="CKFFWV+å¾®è½¯é�»,Bold"/>
      <p:regular r:id="rId315"/>
    </p:embeddedFont>
    <p:embeddedFont>
      <p:font typeface="TAHNMV+å¾®è½¯é�»,Bold"/>
      <p:regular r:id="rId316"/>
    </p:embeddedFont>
    <p:embeddedFont>
      <p:font typeface="IVQQLL+å¾®è½¯é�»"/>
      <p:regular r:id="rId317"/>
    </p:embeddedFont>
    <p:embeddedFont>
      <p:font typeface="KOUIFL+å¾®è½¯é�»"/>
      <p:regular r:id="rId318"/>
    </p:embeddedFont>
    <p:embeddedFont>
      <p:font typeface="WWEBQI+å®ä½"/>
      <p:regular r:id="rId319"/>
    </p:embeddedFont>
    <p:embeddedFont>
      <p:font typeface="QLSWWN+å¾®è½¯é�»,Bold"/>
      <p:regular r:id="rId320"/>
    </p:embeddedFont>
    <p:embeddedFont>
      <p:font typeface="RCPJHL+å¾®è½¯é�»"/>
      <p:regular r:id="rId321"/>
    </p:embeddedFont>
    <p:embeddedFont>
      <p:font typeface="SQBEUA+å¾®è½¯é�»"/>
      <p:regular r:id="rId322"/>
    </p:embeddedFont>
    <p:embeddedFont>
      <p:font typeface="FQHWOH+å¾®è½¯é�»,Bold"/>
      <p:regular r:id="rId323"/>
    </p:embeddedFont>
    <p:embeddedFont>
      <p:font typeface="FVMLLS+å®ä½"/>
      <p:regular r:id="rId324"/>
    </p:embeddedFont>
    <p:embeddedFont>
      <p:font typeface="CODOOM+å¾®è½¯é�»,Bold"/>
      <p:regular r:id="rId325"/>
    </p:embeddedFont>
    <p:embeddedFont>
      <p:font typeface="SGLTHS+å¾®è½¯é�»,Bold"/>
      <p:regular r:id="rId326"/>
    </p:embeddedFont>
    <p:embeddedFont>
      <p:font typeface="KPRCOA+å®ä½"/>
      <p:regular r:id="rId327"/>
    </p:embeddedFont>
    <p:embeddedFont>
      <p:font typeface="PCPTUO+å®ä½"/>
      <p:regular r:id="rId328"/>
    </p:embeddedFont>
    <p:embeddedFont>
      <p:font typeface="GNDVII+å¾®è½¯é�»,Bold"/>
      <p:regular r:id="rId329"/>
    </p:embeddedFont>
    <p:embeddedFont>
      <p:font typeface="JOTFDU+å¾®è½¯é�»,Bold"/>
      <p:regular r:id="rId330"/>
    </p:embeddedFont>
    <p:embeddedFont>
      <p:font typeface="PETRMW+å¾®è½¯é�»"/>
      <p:regular r:id="rId331"/>
    </p:embeddedFont>
    <p:embeddedFont>
      <p:font typeface="LKHGMV+å¾®è½¯é�»"/>
      <p:regular r:id="rId332"/>
    </p:embeddedFont>
    <p:embeddedFont>
      <p:font typeface="UTRHAD+å®ä½"/>
      <p:regular r:id="rId333"/>
    </p:embeddedFont>
    <p:embeddedFont>
      <p:font typeface="GLKVTI+å¾®è½¯é�»,Bold"/>
      <p:regular r:id="rId334"/>
    </p:embeddedFont>
    <p:embeddedFont>
      <p:font typeface="FAVJGK+å¾®è½¯é�»,Bold"/>
      <p:regular r:id="rId335"/>
    </p:embeddedFont>
    <p:embeddedFont>
      <p:font typeface="SEDBRW+å¾®è½¯é�»"/>
      <p:regular r:id="rId336"/>
    </p:embeddedFont>
    <p:embeddedFont>
      <p:font typeface="NDDPMF+å¾®è½¯é�»"/>
      <p:regular r:id="rId337"/>
    </p:embeddedFont>
    <p:embeddedFont>
      <p:font typeface="QTCFEV+å¾®è½¯é�»,Bold"/>
      <p:regular r:id="rId338"/>
    </p:embeddedFont>
    <p:embeddedFont>
      <p:font typeface="OHRQJE+å¾®è½¯é�»,Bold"/>
      <p:regular r:id="rId339"/>
    </p:embeddedFont>
    <p:embeddedFont>
      <p:font typeface="HDIOHH+å¾®è½¯é�»"/>
      <p:regular r:id="rId340"/>
    </p:embeddedFont>
    <p:embeddedFont>
      <p:font typeface="DHQBQT+å¾®è½¯é�»"/>
      <p:regular r:id="rId341"/>
    </p:embeddedFont>
    <p:embeddedFont>
      <p:font typeface="NUALCC+å®ä½"/>
      <p:regular r:id="rId342"/>
    </p:embeddedFont>
    <p:embeddedFont>
      <p:font typeface="RRUWOF+å®ä½"/>
      <p:regular r:id="rId343"/>
    </p:embeddedFont>
    <p:embeddedFont>
      <p:font typeface="HVVRMM+å¾®è½¯é�»,Bold"/>
      <p:regular r:id="rId344"/>
    </p:embeddedFont>
    <p:embeddedFont>
      <p:font typeface="GFORAK+é»ä½"/>
      <p:regular r:id="rId345"/>
    </p:embeddedFont>
    <p:embeddedFont>
      <p:font typeface="KIISGM+å®ä½"/>
      <p:regular r:id="rId346"/>
    </p:embeddedFont>
    <p:embeddedFont>
      <p:font typeface="MBMTRR+å¾®è½¯é�»,Bold"/>
      <p:regular r:id="rId347"/>
    </p:embeddedFont>
    <p:embeddedFont>
      <p:font typeface="ICAEPB+å¾®è½¯é�»,Bold"/>
      <p:regular r:id="rId348"/>
    </p:embeddedFont>
    <p:embeddedFont>
      <p:font typeface="FEDPER+å®ä½"/>
      <p:regular r:id="rId349"/>
    </p:embeddedFont>
    <p:embeddedFont>
      <p:font typeface="SDACRB+å®ä½"/>
      <p:regular r:id="rId350"/>
    </p:embeddedFont>
    <p:embeddedFont>
      <p:font typeface="QTAWMK+å¾®è½¯é�»,Bold"/>
      <p:regular r:id="rId351"/>
    </p:embeddedFont>
    <p:embeddedFont>
      <p:font typeface="LEJAEU+å¾®è½¯é�»"/>
      <p:regular r:id="rId352"/>
    </p:embeddedFont>
    <p:embeddedFont>
      <p:font typeface="BWMOIO+å¾®è½¯é�»"/>
      <p:regular r:id="rId353"/>
    </p:embeddedFont>
    <p:embeddedFont>
      <p:font typeface="LFIKSJ+å¾®è½¯é�»,Bold"/>
      <p:regular r:id="rId354"/>
    </p:embeddedFont>
    <p:embeddedFont>
      <p:font typeface="FKPHDI+å¾®è½¯é�»,Bold"/>
      <p:regular r:id="rId355"/>
    </p:embeddedFont>
    <p:embeddedFont>
      <p:font typeface="GBSRPU+å¾®è½¯é�»,Bold"/>
      <p:regular r:id="rId356"/>
    </p:embeddedFont>
    <p:embeddedFont>
      <p:font typeface="UERTMG+å¾®è½¯é�»,Bold"/>
      <p:regular r:id="rId357"/>
    </p:embeddedFont>
    <p:embeddedFont>
      <p:font typeface="NVNEPV+å¾®è½¯é�»,Bold"/>
      <p:regular r:id="rId358"/>
    </p:embeddedFont>
    <p:embeddedFont>
      <p:font typeface="ACFROP+å¾®è½¯é�»"/>
      <p:regular r:id="rId359"/>
    </p:embeddedFont>
    <p:embeddedFont>
      <p:font typeface="RRFEKS+å¾®è½¯é�»"/>
      <p:regular r:id="rId360"/>
    </p:embeddedFont>
    <p:embeddedFont>
      <p:font typeface="BGUFLT+å¾®è½¯é�»,Bold"/>
      <p:regular r:id="rId361"/>
    </p:embeddedFont>
    <p:embeddedFont>
      <p:font typeface="NFLBGD+å¾®è½¯é�»,Bold"/>
      <p:regular r:id="rId362"/>
    </p:embeddedFont>
    <p:embeddedFont>
      <p:font typeface="MOORPJ+å¾®è½¯é�»"/>
      <p:regular r:id="rId363"/>
    </p:embeddedFont>
    <p:embeddedFont>
      <p:font typeface="BWCAJM+å¾®è½¯é�»"/>
      <p:regular r:id="rId364"/>
    </p:embeddedFont>
    <p:embeddedFont>
      <p:font typeface="TOVTLV+å¾®è½¯é�»,Bold"/>
      <p:regular r:id="rId365"/>
    </p:embeddedFont>
    <p:embeddedFont>
      <p:font typeface="LLWDTA+å¾®è½¯é�»"/>
      <p:regular r:id="rId366"/>
    </p:embeddedFont>
    <p:embeddedFont>
      <p:font typeface="JTKKPW+å¾®è½¯é�»"/>
      <p:regular r:id="rId367"/>
    </p:embeddedFont>
    <p:embeddedFont>
      <p:font typeface="GOBVWT+å¾®è½¯é�»,Bold"/>
      <p:regular r:id="rId368"/>
    </p:embeddedFont>
    <p:embeddedFont>
      <p:font typeface="GVGMPH+å¾®è½¯é�»,Bold"/>
      <p:regular r:id="rId369"/>
    </p:embeddedFont>
    <p:embeddedFont>
      <p:font typeface="KVWEAC+å¾®è½¯é�»,Bold"/>
      <p:regular r:id="rId370"/>
    </p:embeddedFont>
    <p:embeddedFont>
      <p:font typeface="UWCRGE+å¾®è½¯é�»"/>
      <p:regular r:id="rId371"/>
    </p:embeddedFont>
    <p:embeddedFont>
      <p:font typeface="STGDQT+å¾®è½¯é�»"/>
      <p:regular r:id="rId372"/>
    </p:embeddedFont>
    <p:embeddedFont>
      <p:font typeface="GBPFJJ+å¾®è½¯é�»,Bold"/>
      <p:regular r:id="rId373"/>
    </p:embeddedFont>
    <p:embeddedFont>
      <p:font typeface="RMNQBT+å¾®è½¯é�»,Bold"/>
      <p:regular r:id="rId374"/>
    </p:embeddedFont>
    <p:embeddedFont>
      <p:font typeface="BTGFUN+å¾®è½¯é�»,Bold"/>
      <p:regular r:id="rId375"/>
    </p:embeddedFont>
    <p:embeddedFont>
      <p:font typeface="AFUIHF+å®ä½"/>
      <p:regular r:id="rId376"/>
    </p:embeddedFont>
    <p:embeddedFont>
      <p:font typeface="PMTKUJ+å¾®è½¯é�»,Bold"/>
      <p:regular r:id="rId377"/>
    </p:embeddedFont>
    <p:embeddedFont>
      <p:font typeface="FUCWHP+å¾®è½¯é�»,Bold"/>
      <p:regular r:id="rId378"/>
    </p:embeddedFont>
    <p:embeddedFont>
      <p:font typeface="HWVQQT+å¾®è½¯é�»"/>
      <p:regular r:id="rId379"/>
    </p:embeddedFont>
    <p:embeddedFont>
      <p:font typeface="BQTUJN+å¾®è½¯é�»"/>
      <p:regular r:id="rId380"/>
    </p:embeddedFont>
    <p:embeddedFont>
      <p:font typeface="COINGR+å®ä½"/>
      <p:regular r:id="rId381"/>
    </p:embeddedFont>
    <p:embeddedFont>
      <p:font typeface="WFTUAL+å®ä½"/>
      <p:regular r:id="rId382"/>
    </p:embeddedFont>
    <p:embeddedFont>
      <p:font typeface="NEUKMF+å®ä½"/>
      <p:regular r:id="rId383"/>
    </p:embeddedFont>
    <p:embeddedFont>
      <p:font typeface="BBHGJR+å¾®è½¯é�»,Bold"/>
      <p:regular r:id="rId384"/>
    </p:embeddedFont>
    <p:embeddedFont>
      <p:font typeface="QSHEOG+å¾®è½¯é�»,Bold"/>
      <p:regular r:id="rId385"/>
    </p:embeddedFont>
    <p:embeddedFont>
      <p:font typeface="EUMEIS+å®ä½"/>
      <p:regular r:id="rId386"/>
    </p:embeddedFont>
    <p:embeddedFont>
      <p:font typeface="OOAWCO+å®ä½"/>
      <p:regular r:id="rId387"/>
    </p:embeddedFont>
    <p:embeddedFont>
      <p:font typeface="PASQLA+å¾®è½¯é�»,Bold"/>
      <p:regular r:id="rId388"/>
    </p:embeddedFont>
    <p:embeddedFont>
      <p:font typeface="PIILTR+å¾®è½¯é�»,Bold"/>
      <p:regular r:id="rId389"/>
    </p:embeddedFont>
    <p:embeddedFont>
      <p:font typeface="LAGOHC+å¾®è½¯é�»"/>
      <p:regular r:id="rId390"/>
    </p:embeddedFont>
    <p:embeddedFont>
      <p:font typeface="MOWTUK+å¾®è½¯é�»,Bold"/>
      <p:regular r:id="rId391"/>
    </p:embeddedFont>
    <p:embeddedFont>
      <p:font typeface="HNUUSK+å¾®è½¯é�»,Bold"/>
      <p:regular r:id="rId392"/>
    </p:embeddedFont>
    <p:embeddedFont>
      <p:font typeface="STMSQS+å®ä½"/>
      <p:regular r:id="rId393"/>
    </p:embeddedFont>
    <p:embeddedFont>
      <p:font typeface="CGSVRR+å®ä½"/>
      <p:regular r:id="rId394"/>
    </p:embeddedFont>
    <p:embeddedFont>
      <p:font typeface="SECTKG+å¾®è½¯é�»,Bold"/>
      <p:regular r:id="rId395"/>
    </p:embeddedFont>
    <p:embeddedFont>
      <p:font typeface="GWFNSL+å®ä½"/>
      <p:regular r:id="rId396"/>
    </p:embeddedFont>
    <p:embeddedFont>
      <p:font typeface="EVJLIS+å®ä½"/>
      <p:regular r:id="rId397"/>
    </p:embeddedFont>
    <p:embeddedFont>
      <p:font typeface="KTBDAJ+å¾®è½¯é�»,Bold"/>
      <p:regular r:id="rId398"/>
    </p:embeddedFont>
    <p:embeddedFont>
      <p:font typeface="CPDFOV+å¾®è½¯é�»,Bold"/>
      <p:regular r:id="rId399"/>
    </p:embeddedFont>
    <p:embeddedFont>
      <p:font typeface="GRVSON+å¾®è½¯é�»,Bold"/>
      <p:regular r:id="rId400"/>
    </p:embeddedFont>
    <p:embeddedFont>
      <p:font typeface="DHIBNO+å®ä½"/>
      <p:regular r:id="rId401"/>
    </p:embeddedFont>
    <p:embeddedFont>
      <p:font typeface="BVOFWT+å®ä½"/>
      <p:regular r:id="rId402"/>
    </p:embeddedFont>
    <p:embeddedFont>
      <p:font typeface="QWPSPP+å¾®è½¯é�»,Bold"/>
      <p:regular r:id="rId403"/>
    </p:embeddedFont>
    <p:embeddedFont>
      <p:font typeface="OAWSRS+å¾®è½¯é�»,Bold"/>
      <p:regular r:id="rId404"/>
    </p:embeddedFont>
    <p:embeddedFont>
      <p:font typeface="WBAFGF+å¾®è½¯é�»"/>
      <p:regular r:id="rId405"/>
    </p:embeddedFont>
    <p:embeddedFont>
      <p:font typeface="JNRLVC+å®ä½"/>
      <p:regular r:id="rId406"/>
    </p:embeddedFont>
    <p:embeddedFont>
      <p:font typeface="DHOVKV+å®ä½"/>
      <p:regular r:id="rId407"/>
    </p:embeddedFont>
    <p:embeddedFont>
      <p:font typeface="QBWKAE+å¾®è½¯é�»,Bold"/>
      <p:regular r:id="rId408"/>
    </p:embeddedFont>
    <p:embeddedFont>
      <p:font typeface="KHFVWH+å¾®è½¯é�»,Bold"/>
      <p:regular r:id="rId409"/>
    </p:embeddedFont>
    <p:embeddedFont>
      <p:font typeface="UJOVUD+å®ä½"/>
      <p:regular r:id="rId410"/>
    </p:embeddedFont>
    <p:embeddedFont>
      <p:font typeface="AAGMCL+å®ä½"/>
      <p:regular r:id="rId411"/>
    </p:embeddedFont>
    <p:embeddedFont>
      <p:font typeface="UDMUAO+å¾®è½¯é�»,Bold"/>
      <p:regular r:id="rId412"/>
    </p:embeddedFont>
  </p:embeddedFontLst>
  <p:custDataLst>
    <p:tags r:id="rId145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Master" Target="slideMasters/slideMaster10.xml" /><Relationship Id="rId100" Type="http://schemas.openxmlformats.org/officeDocument/2006/relationships/slide" Target="slides/slide28.xml" /><Relationship Id="rId101" Type="http://schemas.openxmlformats.org/officeDocument/2006/relationships/slide" Target="slides/slide29.xml" /><Relationship Id="rId102" Type="http://schemas.openxmlformats.org/officeDocument/2006/relationships/slide" Target="slides/slide30.xml" /><Relationship Id="rId103" Type="http://schemas.openxmlformats.org/officeDocument/2006/relationships/slide" Target="slides/slide31.xml" /><Relationship Id="rId104" Type="http://schemas.openxmlformats.org/officeDocument/2006/relationships/slide" Target="slides/slide32.xml" /><Relationship Id="rId105" Type="http://schemas.openxmlformats.org/officeDocument/2006/relationships/slide" Target="slides/slide33.xml" /><Relationship Id="rId106" Type="http://schemas.openxmlformats.org/officeDocument/2006/relationships/slide" Target="slides/slide34.xml" /><Relationship Id="rId107" Type="http://schemas.openxmlformats.org/officeDocument/2006/relationships/slide" Target="slides/slide35.xml" /><Relationship Id="rId108" Type="http://schemas.openxmlformats.org/officeDocument/2006/relationships/slide" Target="slides/slide36.xml" /><Relationship Id="rId109" Type="http://schemas.openxmlformats.org/officeDocument/2006/relationships/slide" Target="slides/slide37.xml" /><Relationship Id="rId11" Type="http://schemas.openxmlformats.org/officeDocument/2006/relationships/slideMaster" Target="slideMasters/slideMaster11.xml" /><Relationship Id="rId110" Type="http://schemas.openxmlformats.org/officeDocument/2006/relationships/slide" Target="slides/slide38.xml" /><Relationship Id="rId111" Type="http://schemas.openxmlformats.org/officeDocument/2006/relationships/slide" Target="slides/slide39.xml" /><Relationship Id="rId112" Type="http://schemas.openxmlformats.org/officeDocument/2006/relationships/slide" Target="slides/slide40.xml" /><Relationship Id="rId113" Type="http://schemas.openxmlformats.org/officeDocument/2006/relationships/slide" Target="slides/slide41.xml" /><Relationship Id="rId114" Type="http://schemas.openxmlformats.org/officeDocument/2006/relationships/slide" Target="slides/slide42.xml" /><Relationship Id="rId115" Type="http://schemas.openxmlformats.org/officeDocument/2006/relationships/slide" Target="slides/slide43.xml" /><Relationship Id="rId116" Type="http://schemas.openxmlformats.org/officeDocument/2006/relationships/slide" Target="slides/slide44.xml" /><Relationship Id="rId117" Type="http://schemas.openxmlformats.org/officeDocument/2006/relationships/slide" Target="slides/slide45.xml" /><Relationship Id="rId118" Type="http://schemas.openxmlformats.org/officeDocument/2006/relationships/slide" Target="slides/slide46.xml" /><Relationship Id="rId119" Type="http://schemas.openxmlformats.org/officeDocument/2006/relationships/slide" Target="slides/slide47.xml" /><Relationship Id="rId12" Type="http://schemas.openxmlformats.org/officeDocument/2006/relationships/slideMaster" Target="slideMasters/slideMaster12.xml" /><Relationship Id="rId120" Type="http://schemas.openxmlformats.org/officeDocument/2006/relationships/slide" Target="slides/slide48.xml" /><Relationship Id="rId121" Type="http://schemas.openxmlformats.org/officeDocument/2006/relationships/slide" Target="slides/slide49.xml" /><Relationship Id="rId122" Type="http://schemas.openxmlformats.org/officeDocument/2006/relationships/slide" Target="slides/slide50.xml" /><Relationship Id="rId123" Type="http://schemas.openxmlformats.org/officeDocument/2006/relationships/slide" Target="slides/slide51.xml" /><Relationship Id="rId124" Type="http://schemas.openxmlformats.org/officeDocument/2006/relationships/slide" Target="slides/slide52.xml" /><Relationship Id="rId125" Type="http://schemas.openxmlformats.org/officeDocument/2006/relationships/slide" Target="slides/slide53.xml" /><Relationship Id="rId126" Type="http://schemas.openxmlformats.org/officeDocument/2006/relationships/slide" Target="slides/slide54.xml" /><Relationship Id="rId127" Type="http://schemas.openxmlformats.org/officeDocument/2006/relationships/slide" Target="slides/slide55.xml" /><Relationship Id="rId128" Type="http://schemas.openxmlformats.org/officeDocument/2006/relationships/slide" Target="slides/slide56.xml" /><Relationship Id="rId129" Type="http://schemas.openxmlformats.org/officeDocument/2006/relationships/slide" Target="slides/slide57.xml" /><Relationship Id="rId13" Type="http://schemas.openxmlformats.org/officeDocument/2006/relationships/slideMaster" Target="slideMasters/slideMaster13.xml" /><Relationship Id="rId130" Type="http://schemas.openxmlformats.org/officeDocument/2006/relationships/slide" Target="slides/slide58.xml" /><Relationship Id="rId131" Type="http://schemas.openxmlformats.org/officeDocument/2006/relationships/slide" Target="slides/slide59.xml" /><Relationship Id="rId132" Type="http://schemas.openxmlformats.org/officeDocument/2006/relationships/slide" Target="slides/slide60.xml" /><Relationship Id="rId133" Type="http://schemas.openxmlformats.org/officeDocument/2006/relationships/slide" Target="slides/slide61.xml" /><Relationship Id="rId134" Type="http://schemas.openxmlformats.org/officeDocument/2006/relationships/slide" Target="slides/slide62.xml" /><Relationship Id="rId135" Type="http://schemas.openxmlformats.org/officeDocument/2006/relationships/slide" Target="slides/slide63.xml" /><Relationship Id="rId136" Type="http://schemas.openxmlformats.org/officeDocument/2006/relationships/slide" Target="slides/slide64.xml" /><Relationship Id="rId137" Type="http://schemas.openxmlformats.org/officeDocument/2006/relationships/slide" Target="slides/slide65.xml" /><Relationship Id="rId138" Type="http://schemas.openxmlformats.org/officeDocument/2006/relationships/slide" Target="slides/slide66.xml" /><Relationship Id="rId139" Type="http://schemas.openxmlformats.org/officeDocument/2006/relationships/slide" Target="slides/slide67.xml" /><Relationship Id="rId14" Type="http://schemas.openxmlformats.org/officeDocument/2006/relationships/slideMaster" Target="slideMasters/slideMaster14.xml" /><Relationship Id="rId140" Type="http://schemas.openxmlformats.org/officeDocument/2006/relationships/slide" Target="slides/slide68.xml" /><Relationship Id="rId141" Type="http://schemas.openxmlformats.org/officeDocument/2006/relationships/slide" Target="slides/slide69.xml" /><Relationship Id="rId142" Type="http://schemas.openxmlformats.org/officeDocument/2006/relationships/slide" Target="slides/slide70.xml" /><Relationship Id="rId143" Type="http://schemas.openxmlformats.org/officeDocument/2006/relationships/slide" Target="slides/slide71.xml" /><Relationship Id="rId144" Type="http://schemas.openxmlformats.org/officeDocument/2006/relationships/slide" Target="slides/slide72.xml" /><Relationship Id="rId145" Type="http://schemas.openxmlformats.org/officeDocument/2006/relationships/tags" Target="tags/tag1.xml" /><Relationship Id="rId146" Type="http://schemas.openxmlformats.org/officeDocument/2006/relationships/font" Target="fonts/font1.fntdata" /><Relationship Id="rId147" Type="http://schemas.openxmlformats.org/officeDocument/2006/relationships/font" Target="fonts/font2.fntdata" /><Relationship Id="rId148" Type="http://schemas.openxmlformats.org/officeDocument/2006/relationships/font" Target="fonts/font3.fntdata" /><Relationship Id="rId149" Type="http://schemas.openxmlformats.org/officeDocument/2006/relationships/font" Target="fonts/font4.fntdata" /><Relationship Id="rId15" Type="http://schemas.openxmlformats.org/officeDocument/2006/relationships/slideMaster" Target="slideMasters/slideMaster15.xml" /><Relationship Id="rId150" Type="http://schemas.openxmlformats.org/officeDocument/2006/relationships/font" Target="fonts/font5.fntdata" /><Relationship Id="rId151" Type="http://schemas.openxmlformats.org/officeDocument/2006/relationships/font" Target="fonts/font6.fntdata" /><Relationship Id="rId152" Type="http://schemas.openxmlformats.org/officeDocument/2006/relationships/font" Target="fonts/font7.fntdata" /><Relationship Id="rId153" Type="http://schemas.openxmlformats.org/officeDocument/2006/relationships/font" Target="fonts/font8.fntdata" /><Relationship Id="rId154" Type="http://schemas.openxmlformats.org/officeDocument/2006/relationships/font" Target="fonts/font9.fntdata" /><Relationship Id="rId155" Type="http://schemas.openxmlformats.org/officeDocument/2006/relationships/font" Target="fonts/font10.fntdata" /><Relationship Id="rId156" Type="http://schemas.openxmlformats.org/officeDocument/2006/relationships/font" Target="fonts/font11.fntdata" /><Relationship Id="rId157" Type="http://schemas.openxmlformats.org/officeDocument/2006/relationships/font" Target="fonts/font12.fntdata" /><Relationship Id="rId158" Type="http://schemas.openxmlformats.org/officeDocument/2006/relationships/font" Target="fonts/font13.fntdata" /><Relationship Id="rId159" Type="http://schemas.openxmlformats.org/officeDocument/2006/relationships/font" Target="fonts/font14.fntdata" /><Relationship Id="rId16" Type="http://schemas.openxmlformats.org/officeDocument/2006/relationships/slideMaster" Target="slideMasters/slideMaster16.xml" /><Relationship Id="rId160" Type="http://schemas.openxmlformats.org/officeDocument/2006/relationships/font" Target="fonts/font15.fntdata" /><Relationship Id="rId161" Type="http://schemas.openxmlformats.org/officeDocument/2006/relationships/font" Target="fonts/font16.fntdata" /><Relationship Id="rId162" Type="http://schemas.openxmlformats.org/officeDocument/2006/relationships/font" Target="fonts/font17.fntdata" /><Relationship Id="rId163" Type="http://schemas.openxmlformats.org/officeDocument/2006/relationships/font" Target="fonts/font18.fntdata" /><Relationship Id="rId164" Type="http://schemas.openxmlformats.org/officeDocument/2006/relationships/font" Target="fonts/font19.fntdata" /><Relationship Id="rId165" Type="http://schemas.openxmlformats.org/officeDocument/2006/relationships/font" Target="fonts/font20.fntdata" /><Relationship Id="rId166" Type="http://schemas.openxmlformats.org/officeDocument/2006/relationships/font" Target="fonts/font21.fntdata" /><Relationship Id="rId167" Type="http://schemas.openxmlformats.org/officeDocument/2006/relationships/font" Target="fonts/font22.fntdata" /><Relationship Id="rId168" Type="http://schemas.openxmlformats.org/officeDocument/2006/relationships/font" Target="fonts/font23.fntdata" /><Relationship Id="rId169" Type="http://schemas.openxmlformats.org/officeDocument/2006/relationships/font" Target="fonts/font24.fntdata" /><Relationship Id="rId17" Type="http://schemas.openxmlformats.org/officeDocument/2006/relationships/slideMaster" Target="slideMasters/slideMaster17.xml" /><Relationship Id="rId170" Type="http://schemas.openxmlformats.org/officeDocument/2006/relationships/font" Target="fonts/font25.fntdata" /><Relationship Id="rId171" Type="http://schemas.openxmlformats.org/officeDocument/2006/relationships/font" Target="fonts/font26.fntdata" /><Relationship Id="rId172" Type="http://schemas.openxmlformats.org/officeDocument/2006/relationships/font" Target="fonts/font27.fntdata" /><Relationship Id="rId173" Type="http://schemas.openxmlformats.org/officeDocument/2006/relationships/font" Target="fonts/font28.fntdata" /><Relationship Id="rId174" Type="http://schemas.openxmlformats.org/officeDocument/2006/relationships/font" Target="fonts/font29.fntdata" /><Relationship Id="rId175" Type="http://schemas.openxmlformats.org/officeDocument/2006/relationships/font" Target="fonts/font30.fntdata" /><Relationship Id="rId176" Type="http://schemas.openxmlformats.org/officeDocument/2006/relationships/font" Target="fonts/font31.fntdata" /><Relationship Id="rId177" Type="http://schemas.openxmlformats.org/officeDocument/2006/relationships/font" Target="fonts/font32.fntdata" /><Relationship Id="rId178" Type="http://schemas.openxmlformats.org/officeDocument/2006/relationships/font" Target="fonts/font33.fntdata" /><Relationship Id="rId179" Type="http://schemas.openxmlformats.org/officeDocument/2006/relationships/font" Target="fonts/font34.fntdata" /><Relationship Id="rId18" Type="http://schemas.openxmlformats.org/officeDocument/2006/relationships/slideMaster" Target="slideMasters/slideMaster18.xml" /><Relationship Id="rId180" Type="http://schemas.openxmlformats.org/officeDocument/2006/relationships/font" Target="fonts/font35.fntdata" /><Relationship Id="rId181" Type="http://schemas.openxmlformats.org/officeDocument/2006/relationships/font" Target="fonts/font36.fntdata" /><Relationship Id="rId182" Type="http://schemas.openxmlformats.org/officeDocument/2006/relationships/font" Target="fonts/font37.fntdata" /><Relationship Id="rId183" Type="http://schemas.openxmlformats.org/officeDocument/2006/relationships/font" Target="fonts/font38.fntdata" /><Relationship Id="rId184" Type="http://schemas.openxmlformats.org/officeDocument/2006/relationships/font" Target="fonts/font39.fntdata" /><Relationship Id="rId185" Type="http://schemas.openxmlformats.org/officeDocument/2006/relationships/font" Target="fonts/font40.fntdata" /><Relationship Id="rId186" Type="http://schemas.openxmlformats.org/officeDocument/2006/relationships/font" Target="fonts/font41.fntdata" /><Relationship Id="rId187" Type="http://schemas.openxmlformats.org/officeDocument/2006/relationships/font" Target="fonts/font42.fntdata" /><Relationship Id="rId188" Type="http://schemas.openxmlformats.org/officeDocument/2006/relationships/font" Target="fonts/font43.fntdata" /><Relationship Id="rId189" Type="http://schemas.openxmlformats.org/officeDocument/2006/relationships/font" Target="fonts/font44.fntdata" /><Relationship Id="rId19" Type="http://schemas.openxmlformats.org/officeDocument/2006/relationships/slideMaster" Target="slideMasters/slideMaster19.xml" /><Relationship Id="rId190" Type="http://schemas.openxmlformats.org/officeDocument/2006/relationships/font" Target="fonts/font45.fntdata" /><Relationship Id="rId191" Type="http://schemas.openxmlformats.org/officeDocument/2006/relationships/font" Target="fonts/font46.fntdata" /><Relationship Id="rId192" Type="http://schemas.openxmlformats.org/officeDocument/2006/relationships/font" Target="fonts/font47.fntdata" /><Relationship Id="rId193" Type="http://schemas.openxmlformats.org/officeDocument/2006/relationships/font" Target="fonts/font48.fntdata" /><Relationship Id="rId194" Type="http://schemas.openxmlformats.org/officeDocument/2006/relationships/font" Target="fonts/font49.fntdata" /><Relationship Id="rId195" Type="http://schemas.openxmlformats.org/officeDocument/2006/relationships/font" Target="fonts/font50.fntdata" /><Relationship Id="rId196" Type="http://schemas.openxmlformats.org/officeDocument/2006/relationships/font" Target="fonts/font51.fntdata" /><Relationship Id="rId197" Type="http://schemas.openxmlformats.org/officeDocument/2006/relationships/font" Target="fonts/font52.fntdata" /><Relationship Id="rId198" Type="http://schemas.openxmlformats.org/officeDocument/2006/relationships/font" Target="fonts/font53.fntdata" /><Relationship Id="rId199" Type="http://schemas.openxmlformats.org/officeDocument/2006/relationships/font" Target="fonts/font54.fntdata" /><Relationship Id="rId2" Type="http://schemas.openxmlformats.org/officeDocument/2006/relationships/slideMaster" Target="slideMasters/slideMaster2.xml" /><Relationship Id="rId20" Type="http://schemas.openxmlformats.org/officeDocument/2006/relationships/slideMaster" Target="slideMasters/slideMaster20.xml" /><Relationship Id="rId200" Type="http://schemas.openxmlformats.org/officeDocument/2006/relationships/font" Target="fonts/font55.fntdata" /><Relationship Id="rId201" Type="http://schemas.openxmlformats.org/officeDocument/2006/relationships/font" Target="fonts/font56.fntdata" /><Relationship Id="rId202" Type="http://schemas.openxmlformats.org/officeDocument/2006/relationships/font" Target="fonts/font57.fntdata" /><Relationship Id="rId203" Type="http://schemas.openxmlformats.org/officeDocument/2006/relationships/font" Target="fonts/font58.fntdata" /><Relationship Id="rId204" Type="http://schemas.openxmlformats.org/officeDocument/2006/relationships/font" Target="fonts/font59.fntdata" /><Relationship Id="rId205" Type="http://schemas.openxmlformats.org/officeDocument/2006/relationships/font" Target="fonts/font60.fntdata" /><Relationship Id="rId206" Type="http://schemas.openxmlformats.org/officeDocument/2006/relationships/font" Target="fonts/font61.fntdata" /><Relationship Id="rId207" Type="http://schemas.openxmlformats.org/officeDocument/2006/relationships/font" Target="fonts/font62.fntdata" /><Relationship Id="rId208" Type="http://schemas.openxmlformats.org/officeDocument/2006/relationships/font" Target="fonts/font63.fntdata" /><Relationship Id="rId209" Type="http://schemas.openxmlformats.org/officeDocument/2006/relationships/font" Target="fonts/font64.fntdata" /><Relationship Id="rId21" Type="http://schemas.openxmlformats.org/officeDocument/2006/relationships/slideMaster" Target="slideMasters/slideMaster21.xml" /><Relationship Id="rId210" Type="http://schemas.openxmlformats.org/officeDocument/2006/relationships/font" Target="fonts/font65.fntdata" /><Relationship Id="rId211" Type="http://schemas.openxmlformats.org/officeDocument/2006/relationships/font" Target="fonts/font66.fntdata" /><Relationship Id="rId212" Type="http://schemas.openxmlformats.org/officeDocument/2006/relationships/font" Target="fonts/font67.fntdata" /><Relationship Id="rId213" Type="http://schemas.openxmlformats.org/officeDocument/2006/relationships/font" Target="fonts/font68.fntdata" /><Relationship Id="rId214" Type="http://schemas.openxmlformats.org/officeDocument/2006/relationships/font" Target="fonts/font69.fntdata" /><Relationship Id="rId215" Type="http://schemas.openxmlformats.org/officeDocument/2006/relationships/font" Target="fonts/font70.fntdata" /><Relationship Id="rId216" Type="http://schemas.openxmlformats.org/officeDocument/2006/relationships/font" Target="fonts/font71.fntdata" /><Relationship Id="rId217" Type="http://schemas.openxmlformats.org/officeDocument/2006/relationships/font" Target="fonts/font72.fntdata" /><Relationship Id="rId218" Type="http://schemas.openxmlformats.org/officeDocument/2006/relationships/font" Target="fonts/font73.fntdata" /><Relationship Id="rId219" Type="http://schemas.openxmlformats.org/officeDocument/2006/relationships/font" Target="fonts/font74.fntdata" /><Relationship Id="rId22" Type="http://schemas.openxmlformats.org/officeDocument/2006/relationships/slideMaster" Target="slideMasters/slideMaster22.xml" /><Relationship Id="rId220" Type="http://schemas.openxmlformats.org/officeDocument/2006/relationships/font" Target="fonts/font75.fntdata" /><Relationship Id="rId221" Type="http://schemas.openxmlformats.org/officeDocument/2006/relationships/font" Target="fonts/font76.fntdata" /><Relationship Id="rId222" Type="http://schemas.openxmlformats.org/officeDocument/2006/relationships/font" Target="fonts/font77.fntdata" /><Relationship Id="rId223" Type="http://schemas.openxmlformats.org/officeDocument/2006/relationships/font" Target="fonts/font78.fntdata" /><Relationship Id="rId224" Type="http://schemas.openxmlformats.org/officeDocument/2006/relationships/font" Target="fonts/font79.fntdata" /><Relationship Id="rId225" Type="http://schemas.openxmlformats.org/officeDocument/2006/relationships/font" Target="fonts/font80.fntdata" /><Relationship Id="rId226" Type="http://schemas.openxmlformats.org/officeDocument/2006/relationships/font" Target="fonts/font81.fntdata" /><Relationship Id="rId227" Type="http://schemas.openxmlformats.org/officeDocument/2006/relationships/font" Target="fonts/font82.fntdata" /><Relationship Id="rId228" Type="http://schemas.openxmlformats.org/officeDocument/2006/relationships/font" Target="fonts/font83.fntdata" /><Relationship Id="rId229" Type="http://schemas.openxmlformats.org/officeDocument/2006/relationships/font" Target="fonts/font84.fntdata" /><Relationship Id="rId23" Type="http://schemas.openxmlformats.org/officeDocument/2006/relationships/slideMaster" Target="slideMasters/slideMaster23.xml" /><Relationship Id="rId230" Type="http://schemas.openxmlformats.org/officeDocument/2006/relationships/font" Target="fonts/font85.fntdata" /><Relationship Id="rId231" Type="http://schemas.openxmlformats.org/officeDocument/2006/relationships/font" Target="fonts/font86.fntdata" /><Relationship Id="rId232" Type="http://schemas.openxmlformats.org/officeDocument/2006/relationships/font" Target="fonts/font87.fntdata" /><Relationship Id="rId233" Type="http://schemas.openxmlformats.org/officeDocument/2006/relationships/font" Target="fonts/font88.fntdata" /><Relationship Id="rId234" Type="http://schemas.openxmlformats.org/officeDocument/2006/relationships/font" Target="fonts/font89.fntdata" /><Relationship Id="rId235" Type="http://schemas.openxmlformats.org/officeDocument/2006/relationships/font" Target="fonts/font90.fntdata" /><Relationship Id="rId236" Type="http://schemas.openxmlformats.org/officeDocument/2006/relationships/font" Target="fonts/font91.fntdata" /><Relationship Id="rId237" Type="http://schemas.openxmlformats.org/officeDocument/2006/relationships/font" Target="fonts/font92.fntdata" /><Relationship Id="rId238" Type="http://schemas.openxmlformats.org/officeDocument/2006/relationships/font" Target="fonts/font93.fntdata" /><Relationship Id="rId239" Type="http://schemas.openxmlformats.org/officeDocument/2006/relationships/font" Target="fonts/font94.fntdata" /><Relationship Id="rId24" Type="http://schemas.openxmlformats.org/officeDocument/2006/relationships/slideMaster" Target="slideMasters/slideMaster24.xml" /><Relationship Id="rId240" Type="http://schemas.openxmlformats.org/officeDocument/2006/relationships/font" Target="fonts/font95.fntdata" /><Relationship Id="rId241" Type="http://schemas.openxmlformats.org/officeDocument/2006/relationships/font" Target="fonts/font96.fntdata" /><Relationship Id="rId242" Type="http://schemas.openxmlformats.org/officeDocument/2006/relationships/font" Target="fonts/font97.fntdata" /><Relationship Id="rId243" Type="http://schemas.openxmlformats.org/officeDocument/2006/relationships/font" Target="fonts/font98.fntdata" /><Relationship Id="rId244" Type="http://schemas.openxmlformats.org/officeDocument/2006/relationships/font" Target="fonts/font99.fntdata" /><Relationship Id="rId245" Type="http://schemas.openxmlformats.org/officeDocument/2006/relationships/font" Target="fonts/font100.fntdata" /><Relationship Id="rId246" Type="http://schemas.openxmlformats.org/officeDocument/2006/relationships/font" Target="fonts/font101.fntdata" /><Relationship Id="rId247" Type="http://schemas.openxmlformats.org/officeDocument/2006/relationships/font" Target="fonts/font102.fntdata" /><Relationship Id="rId248" Type="http://schemas.openxmlformats.org/officeDocument/2006/relationships/font" Target="fonts/font103.fntdata" /><Relationship Id="rId249" Type="http://schemas.openxmlformats.org/officeDocument/2006/relationships/font" Target="fonts/font104.fntdata" /><Relationship Id="rId25" Type="http://schemas.openxmlformats.org/officeDocument/2006/relationships/slideMaster" Target="slideMasters/slideMaster25.xml" /><Relationship Id="rId250" Type="http://schemas.openxmlformats.org/officeDocument/2006/relationships/font" Target="fonts/font105.fntdata" /><Relationship Id="rId251" Type="http://schemas.openxmlformats.org/officeDocument/2006/relationships/font" Target="fonts/font106.fntdata" /><Relationship Id="rId252" Type="http://schemas.openxmlformats.org/officeDocument/2006/relationships/font" Target="fonts/font107.fntdata" /><Relationship Id="rId253" Type="http://schemas.openxmlformats.org/officeDocument/2006/relationships/font" Target="fonts/font108.fntdata" /><Relationship Id="rId254" Type="http://schemas.openxmlformats.org/officeDocument/2006/relationships/font" Target="fonts/font109.fntdata" /><Relationship Id="rId255" Type="http://schemas.openxmlformats.org/officeDocument/2006/relationships/font" Target="fonts/font110.fntdata" /><Relationship Id="rId256" Type="http://schemas.openxmlformats.org/officeDocument/2006/relationships/font" Target="fonts/font111.fntdata" /><Relationship Id="rId257" Type="http://schemas.openxmlformats.org/officeDocument/2006/relationships/font" Target="fonts/font112.fntdata" /><Relationship Id="rId258" Type="http://schemas.openxmlformats.org/officeDocument/2006/relationships/font" Target="fonts/font113.fntdata" /><Relationship Id="rId259" Type="http://schemas.openxmlformats.org/officeDocument/2006/relationships/font" Target="fonts/font114.fntdata" /><Relationship Id="rId26" Type="http://schemas.openxmlformats.org/officeDocument/2006/relationships/slideMaster" Target="slideMasters/slideMaster26.xml" /><Relationship Id="rId260" Type="http://schemas.openxmlformats.org/officeDocument/2006/relationships/font" Target="fonts/font115.fntdata" /><Relationship Id="rId261" Type="http://schemas.openxmlformats.org/officeDocument/2006/relationships/font" Target="fonts/font116.fntdata" /><Relationship Id="rId262" Type="http://schemas.openxmlformats.org/officeDocument/2006/relationships/font" Target="fonts/font117.fntdata" /><Relationship Id="rId263" Type="http://schemas.openxmlformats.org/officeDocument/2006/relationships/font" Target="fonts/font118.fntdata" /><Relationship Id="rId264" Type="http://schemas.openxmlformats.org/officeDocument/2006/relationships/font" Target="fonts/font119.fntdata" /><Relationship Id="rId265" Type="http://schemas.openxmlformats.org/officeDocument/2006/relationships/font" Target="fonts/font120.fntdata" /><Relationship Id="rId266" Type="http://schemas.openxmlformats.org/officeDocument/2006/relationships/font" Target="fonts/font121.fntdata" /><Relationship Id="rId267" Type="http://schemas.openxmlformats.org/officeDocument/2006/relationships/font" Target="fonts/font122.fntdata" /><Relationship Id="rId268" Type="http://schemas.openxmlformats.org/officeDocument/2006/relationships/font" Target="fonts/font123.fntdata" /><Relationship Id="rId269" Type="http://schemas.openxmlformats.org/officeDocument/2006/relationships/font" Target="fonts/font124.fntdata" /><Relationship Id="rId27" Type="http://schemas.openxmlformats.org/officeDocument/2006/relationships/slideMaster" Target="slideMasters/slideMaster27.xml" /><Relationship Id="rId270" Type="http://schemas.openxmlformats.org/officeDocument/2006/relationships/font" Target="fonts/font125.fntdata" /><Relationship Id="rId271" Type="http://schemas.openxmlformats.org/officeDocument/2006/relationships/font" Target="fonts/font126.fntdata" /><Relationship Id="rId272" Type="http://schemas.openxmlformats.org/officeDocument/2006/relationships/font" Target="fonts/font127.fntdata" /><Relationship Id="rId273" Type="http://schemas.openxmlformats.org/officeDocument/2006/relationships/font" Target="fonts/font128.fntdata" /><Relationship Id="rId274" Type="http://schemas.openxmlformats.org/officeDocument/2006/relationships/font" Target="fonts/font129.fntdata" /><Relationship Id="rId275" Type="http://schemas.openxmlformats.org/officeDocument/2006/relationships/font" Target="fonts/font130.fntdata" /><Relationship Id="rId276" Type="http://schemas.openxmlformats.org/officeDocument/2006/relationships/font" Target="fonts/font131.fntdata" /><Relationship Id="rId277" Type="http://schemas.openxmlformats.org/officeDocument/2006/relationships/font" Target="fonts/font132.fntdata" /><Relationship Id="rId278" Type="http://schemas.openxmlformats.org/officeDocument/2006/relationships/font" Target="fonts/font133.fntdata" /><Relationship Id="rId279" Type="http://schemas.openxmlformats.org/officeDocument/2006/relationships/font" Target="fonts/font134.fntdata" /><Relationship Id="rId28" Type="http://schemas.openxmlformats.org/officeDocument/2006/relationships/slideMaster" Target="slideMasters/slideMaster28.xml" /><Relationship Id="rId280" Type="http://schemas.openxmlformats.org/officeDocument/2006/relationships/font" Target="fonts/font135.fntdata" /><Relationship Id="rId281" Type="http://schemas.openxmlformats.org/officeDocument/2006/relationships/font" Target="fonts/font136.fntdata" /><Relationship Id="rId282" Type="http://schemas.openxmlformats.org/officeDocument/2006/relationships/font" Target="fonts/font137.fntdata" /><Relationship Id="rId283" Type="http://schemas.openxmlformats.org/officeDocument/2006/relationships/font" Target="fonts/font138.fntdata" /><Relationship Id="rId284" Type="http://schemas.openxmlformats.org/officeDocument/2006/relationships/font" Target="fonts/font139.fntdata" /><Relationship Id="rId285" Type="http://schemas.openxmlformats.org/officeDocument/2006/relationships/font" Target="fonts/font140.fntdata" /><Relationship Id="rId286" Type="http://schemas.openxmlformats.org/officeDocument/2006/relationships/font" Target="fonts/font141.fntdata" /><Relationship Id="rId287" Type="http://schemas.openxmlformats.org/officeDocument/2006/relationships/font" Target="fonts/font142.fntdata" /><Relationship Id="rId288" Type="http://schemas.openxmlformats.org/officeDocument/2006/relationships/font" Target="fonts/font143.fntdata" /><Relationship Id="rId289" Type="http://schemas.openxmlformats.org/officeDocument/2006/relationships/font" Target="fonts/font144.fntdata" /><Relationship Id="rId29" Type="http://schemas.openxmlformats.org/officeDocument/2006/relationships/slideMaster" Target="slideMasters/slideMaster29.xml" /><Relationship Id="rId290" Type="http://schemas.openxmlformats.org/officeDocument/2006/relationships/font" Target="fonts/font145.fntdata" /><Relationship Id="rId291" Type="http://schemas.openxmlformats.org/officeDocument/2006/relationships/font" Target="fonts/font146.fntdata" /><Relationship Id="rId292" Type="http://schemas.openxmlformats.org/officeDocument/2006/relationships/font" Target="fonts/font147.fntdata" /><Relationship Id="rId293" Type="http://schemas.openxmlformats.org/officeDocument/2006/relationships/font" Target="fonts/font148.fntdata" /><Relationship Id="rId294" Type="http://schemas.openxmlformats.org/officeDocument/2006/relationships/font" Target="fonts/font149.fntdata" /><Relationship Id="rId295" Type="http://schemas.openxmlformats.org/officeDocument/2006/relationships/font" Target="fonts/font150.fntdata" /><Relationship Id="rId296" Type="http://schemas.openxmlformats.org/officeDocument/2006/relationships/font" Target="fonts/font151.fntdata" /><Relationship Id="rId297" Type="http://schemas.openxmlformats.org/officeDocument/2006/relationships/font" Target="fonts/font152.fntdata" /><Relationship Id="rId298" Type="http://schemas.openxmlformats.org/officeDocument/2006/relationships/font" Target="fonts/font153.fntdata" /><Relationship Id="rId299" Type="http://schemas.openxmlformats.org/officeDocument/2006/relationships/font" Target="fonts/font154.fntdata" /><Relationship Id="rId3" Type="http://schemas.openxmlformats.org/officeDocument/2006/relationships/slideMaster" Target="slideMasters/slideMaster3.xml" /><Relationship Id="rId30" Type="http://schemas.openxmlformats.org/officeDocument/2006/relationships/slideMaster" Target="slideMasters/slideMaster30.xml" /><Relationship Id="rId300" Type="http://schemas.openxmlformats.org/officeDocument/2006/relationships/font" Target="fonts/font155.fntdata" /><Relationship Id="rId301" Type="http://schemas.openxmlformats.org/officeDocument/2006/relationships/font" Target="fonts/font156.fntdata" /><Relationship Id="rId302" Type="http://schemas.openxmlformats.org/officeDocument/2006/relationships/font" Target="fonts/font157.fntdata" /><Relationship Id="rId303" Type="http://schemas.openxmlformats.org/officeDocument/2006/relationships/font" Target="fonts/font158.fntdata" /><Relationship Id="rId304" Type="http://schemas.openxmlformats.org/officeDocument/2006/relationships/font" Target="fonts/font159.fntdata" /><Relationship Id="rId305" Type="http://schemas.openxmlformats.org/officeDocument/2006/relationships/font" Target="fonts/font160.fntdata" /><Relationship Id="rId306" Type="http://schemas.openxmlformats.org/officeDocument/2006/relationships/font" Target="fonts/font161.fntdata" /><Relationship Id="rId307" Type="http://schemas.openxmlformats.org/officeDocument/2006/relationships/font" Target="fonts/font162.fntdata" /><Relationship Id="rId308" Type="http://schemas.openxmlformats.org/officeDocument/2006/relationships/font" Target="fonts/font163.fntdata" /><Relationship Id="rId309" Type="http://schemas.openxmlformats.org/officeDocument/2006/relationships/font" Target="fonts/font164.fntdata" /><Relationship Id="rId31" Type="http://schemas.openxmlformats.org/officeDocument/2006/relationships/slideMaster" Target="slideMasters/slideMaster31.xml" /><Relationship Id="rId310" Type="http://schemas.openxmlformats.org/officeDocument/2006/relationships/font" Target="fonts/font165.fntdata" /><Relationship Id="rId311" Type="http://schemas.openxmlformats.org/officeDocument/2006/relationships/font" Target="fonts/font166.fntdata" /><Relationship Id="rId312" Type="http://schemas.openxmlformats.org/officeDocument/2006/relationships/font" Target="fonts/font167.fntdata" /><Relationship Id="rId313" Type="http://schemas.openxmlformats.org/officeDocument/2006/relationships/font" Target="fonts/font168.fntdata" /><Relationship Id="rId314" Type="http://schemas.openxmlformats.org/officeDocument/2006/relationships/font" Target="fonts/font169.fntdata" /><Relationship Id="rId315" Type="http://schemas.openxmlformats.org/officeDocument/2006/relationships/font" Target="fonts/font170.fntdata" /><Relationship Id="rId316" Type="http://schemas.openxmlformats.org/officeDocument/2006/relationships/font" Target="fonts/font171.fntdata" /><Relationship Id="rId317" Type="http://schemas.openxmlformats.org/officeDocument/2006/relationships/font" Target="fonts/font172.fntdata" /><Relationship Id="rId318" Type="http://schemas.openxmlformats.org/officeDocument/2006/relationships/font" Target="fonts/font173.fntdata" /><Relationship Id="rId319" Type="http://schemas.openxmlformats.org/officeDocument/2006/relationships/font" Target="fonts/font174.fntdata" /><Relationship Id="rId32" Type="http://schemas.openxmlformats.org/officeDocument/2006/relationships/slideMaster" Target="slideMasters/slideMaster32.xml" /><Relationship Id="rId320" Type="http://schemas.openxmlformats.org/officeDocument/2006/relationships/font" Target="fonts/font175.fntdata" /><Relationship Id="rId321" Type="http://schemas.openxmlformats.org/officeDocument/2006/relationships/font" Target="fonts/font176.fntdata" /><Relationship Id="rId322" Type="http://schemas.openxmlformats.org/officeDocument/2006/relationships/font" Target="fonts/font177.fntdata" /><Relationship Id="rId323" Type="http://schemas.openxmlformats.org/officeDocument/2006/relationships/font" Target="fonts/font178.fntdata" /><Relationship Id="rId324" Type="http://schemas.openxmlformats.org/officeDocument/2006/relationships/font" Target="fonts/font179.fntdata" /><Relationship Id="rId325" Type="http://schemas.openxmlformats.org/officeDocument/2006/relationships/font" Target="fonts/font180.fntdata" /><Relationship Id="rId326" Type="http://schemas.openxmlformats.org/officeDocument/2006/relationships/font" Target="fonts/font181.fntdata" /><Relationship Id="rId327" Type="http://schemas.openxmlformats.org/officeDocument/2006/relationships/font" Target="fonts/font182.fntdata" /><Relationship Id="rId328" Type="http://schemas.openxmlformats.org/officeDocument/2006/relationships/font" Target="fonts/font183.fntdata" /><Relationship Id="rId329" Type="http://schemas.openxmlformats.org/officeDocument/2006/relationships/font" Target="fonts/font184.fntdata" /><Relationship Id="rId33" Type="http://schemas.openxmlformats.org/officeDocument/2006/relationships/slideMaster" Target="slideMasters/slideMaster33.xml" /><Relationship Id="rId330" Type="http://schemas.openxmlformats.org/officeDocument/2006/relationships/font" Target="fonts/font185.fntdata" /><Relationship Id="rId331" Type="http://schemas.openxmlformats.org/officeDocument/2006/relationships/font" Target="fonts/font186.fntdata" /><Relationship Id="rId332" Type="http://schemas.openxmlformats.org/officeDocument/2006/relationships/font" Target="fonts/font187.fntdata" /><Relationship Id="rId333" Type="http://schemas.openxmlformats.org/officeDocument/2006/relationships/font" Target="fonts/font188.fntdata" /><Relationship Id="rId334" Type="http://schemas.openxmlformats.org/officeDocument/2006/relationships/font" Target="fonts/font189.fntdata" /><Relationship Id="rId335" Type="http://schemas.openxmlformats.org/officeDocument/2006/relationships/font" Target="fonts/font190.fntdata" /><Relationship Id="rId336" Type="http://schemas.openxmlformats.org/officeDocument/2006/relationships/font" Target="fonts/font191.fntdata" /><Relationship Id="rId337" Type="http://schemas.openxmlformats.org/officeDocument/2006/relationships/font" Target="fonts/font192.fntdata" /><Relationship Id="rId338" Type="http://schemas.openxmlformats.org/officeDocument/2006/relationships/font" Target="fonts/font193.fntdata" /><Relationship Id="rId339" Type="http://schemas.openxmlformats.org/officeDocument/2006/relationships/font" Target="fonts/font194.fntdata" /><Relationship Id="rId34" Type="http://schemas.openxmlformats.org/officeDocument/2006/relationships/slideMaster" Target="slideMasters/slideMaster34.xml" /><Relationship Id="rId340" Type="http://schemas.openxmlformats.org/officeDocument/2006/relationships/font" Target="fonts/font195.fntdata" /><Relationship Id="rId341" Type="http://schemas.openxmlformats.org/officeDocument/2006/relationships/font" Target="fonts/font196.fntdata" /><Relationship Id="rId342" Type="http://schemas.openxmlformats.org/officeDocument/2006/relationships/font" Target="fonts/font197.fntdata" /><Relationship Id="rId343" Type="http://schemas.openxmlformats.org/officeDocument/2006/relationships/font" Target="fonts/font198.fntdata" /><Relationship Id="rId344" Type="http://schemas.openxmlformats.org/officeDocument/2006/relationships/font" Target="fonts/font199.fntdata" /><Relationship Id="rId345" Type="http://schemas.openxmlformats.org/officeDocument/2006/relationships/font" Target="fonts/font200.fntdata" /><Relationship Id="rId346" Type="http://schemas.openxmlformats.org/officeDocument/2006/relationships/font" Target="fonts/font201.fntdata" /><Relationship Id="rId347" Type="http://schemas.openxmlformats.org/officeDocument/2006/relationships/font" Target="fonts/font202.fntdata" /><Relationship Id="rId348" Type="http://schemas.openxmlformats.org/officeDocument/2006/relationships/font" Target="fonts/font203.fntdata" /><Relationship Id="rId349" Type="http://schemas.openxmlformats.org/officeDocument/2006/relationships/font" Target="fonts/font204.fntdata" /><Relationship Id="rId35" Type="http://schemas.openxmlformats.org/officeDocument/2006/relationships/slideMaster" Target="slideMasters/slideMaster35.xml" /><Relationship Id="rId350" Type="http://schemas.openxmlformats.org/officeDocument/2006/relationships/font" Target="fonts/font205.fntdata" /><Relationship Id="rId351" Type="http://schemas.openxmlformats.org/officeDocument/2006/relationships/font" Target="fonts/font206.fntdata" /><Relationship Id="rId352" Type="http://schemas.openxmlformats.org/officeDocument/2006/relationships/font" Target="fonts/font207.fntdata" /><Relationship Id="rId353" Type="http://schemas.openxmlformats.org/officeDocument/2006/relationships/font" Target="fonts/font208.fntdata" /><Relationship Id="rId354" Type="http://schemas.openxmlformats.org/officeDocument/2006/relationships/font" Target="fonts/font209.fntdata" /><Relationship Id="rId355" Type="http://schemas.openxmlformats.org/officeDocument/2006/relationships/font" Target="fonts/font210.fntdata" /><Relationship Id="rId356" Type="http://schemas.openxmlformats.org/officeDocument/2006/relationships/font" Target="fonts/font211.fntdata" /><Relationship Id="rId357" Type="http://schemas.openxmlformats.org/officeDocument/2006/relationships/font" Target="fonts/font212.fntdata" /><Relationship Id="rId358" Type="http://schemas.openxmlformats.org/officeDocument/2006/relationships/font" Target="fonts/font213.fntdata" /><Relationship Id="rId359" Type="http://schemas.openxmlformats.org/officeDocument/2006/relationships/font" Target="fonts/font214.fntdata" /><Relationship Id="rId36" Type="http://schemas.openxmlformats.org/officeDocument/2006/relationships/slideMaster" Target="slideMasters/slideMaster36.xml" /><Relationship Id="rId360" Type="http://schemas.openxmlformats.org/officeDocument/2006/relationships/font" Target="fonts/font215.fntdata" /><Relationship Id="rId361" Type="http://schemas.openxmlformats.org/officeDocument/2006/relationships/font" Target="fonts/font216.fntdata" /><Relationship Id="rId362" Type="http://schemas.openxmlformats.org/officeDocument/2006/relationships/font" Target="fonts/font217.fntdata" /><Relationship Id="rId363" Type="http://schemas.openxmlformats.org/officeDocument/2006/relationships/font" Target="fonts/font218.fntdata" /><Relationship Id="rId364" Type="http://schemas.openxmlformats.org/officeDocument/2006/relationships/font" Target="fonts/font219.fntdata" /><Relationship Id="rId365" Type="http://schemas.openxmlformats.org/officeDocument/2006/relationships/font" Target="fonts/font220.fntdata" /><Relationship Id="rId366" Type="http://schemas.openxmlformats.org/officeDocument/2006/relationships/font" Target="fonts/font221.fntdata" /><Relationship Id="rId367" Type="http://schemas.openxmlformats.org/officeDocument/2006/relationships/font" Target="fonts/font222.fntdata" /><Relationship Id="rId368" Type="http://schemas.openxmlformats.org/officeDocument/2006/relationships/font" Target="fonts/font223.fntdata" /><Relationship Id="rId369" Type="http://schemas.openxmlformats.org/officeDocument/2006/relationships/font" Target="fonts/font224.fntdata" /><Relationship Id="rId37" Type="http://schemas.openxmlformats.org/officeDocument/2006/relationships/slideMaster" Target="slideMasters/slideMaster37.xml" /><Relationship Id="rId370" Type="http://schemas.openxmlformats.org/officeDocument/2006/relationships/font" Target="fonts/font225.fntdata" /><Relationship Id="rId371" Type="http://schemas.openxmlformats.org/officeDocument/2006/relationships/font" Target="fonts/font226.fntdata" /><Relationship Id="rId372" Type="http://schemas.openxmlformats.org/officeDocument/2006/relationships/font" Target="fonts/font227.fntdata" /><Relationship Id="rId373" Type="http://schemas.openxmlformats.org/officeDocument/2006/relationships/font" Target="fonts/font228.fntdata" /><Relationship Id="rId374" Type="http://schemas.openxmlformats.org/officeDocument/2006/relationships/font" Target="fonts/font229.fntdata" /><Relationship Id="rId375" Type="http://schemas.openxmlformats.org/officeDocument/2006/relationships/font" Target="fonts/font230.fntdata" /><Relationship Id="rId376" Type="http://schemas.openxmlformats.org/officeDocument/2006/relationships/font" Target="fonts/font231.fntdata" /><Relationship Id="rId377" Type="http://schemas.openxmlformats.org/officeDocument/2006/relationships/font" Target="fonts/font232.fntdata" /><Relationship Id="rId378" Type="http://schemas.openxmlformats.org/officeDocument/2006/relationships/font" Target="fonts/font233.fntdata" /><Relationship Id="rId379" Type="http://schemas.openxmlformats.org/officeDocument/2006/relationships/font" Target="fonts/font234.fntdata" /><Relationship Id="rId38" Type="http://schemas.openxmlformats.org/officeDocument/2006/relationships/slideMaster" Target="slideMasters/slideMaster38.xml" /><Relationship Id="rId380" Type="http://schemas.openxmlformats.org/officeDocument/2006/relationships/font" Target="fonts/font235.fntdata" /><Relationship Id="rId381" Type="http://schemas.openxmlformats.org/officeDocument/2006/relationships/font" Target="fonts/font236.fntdata" /><Relationship Id="rId382" Type="http://schemas.openxmlformats.org/officeDocument/2006/relationships/font" Target="fonts/font237.fntdata" /><Relationship Id="rId383" Type="http://schemas.openxmlformats.org/officeDocument/2006/relationships/font" Target="fonts/font238.fntdata" /><Relationship Id="rId384" Type="http://schemas.openxmlformats.org/officeDocument/2006/relationships/font" Target="fonts/font239.fntdata" /><Relationship Id="rId385" Type="http://schemas.openxmlformats.org/officeDocument/2006/relationships/font" Target="fonts/font240.fntdata" /><Relationship Id="rId386" Type="http://schemas.openxmlformats.org/officeDocument/2006/relationships/font" Target="fonts/font241.fntdata" /><Relationship Id="rId387" Type="http://schemas.openxmlformats.org/officeDocument/2006/relationships/font" Target="fonts/font242.fntdata" /><Relationship Id="rId388" Type="http://schemas.openxmlformats.org/officeDocument/2006/relationships/font" Target="fonts/font243.fntdata" /><Relationship Id="rId389" Type="http://schemas.openxmlformats.org/officeDocument/2006/relationships/font" Target="fonts/font244.fntdata" /><Relationship Id="rId39" Type="http://schemas.openxmlformats.org/officeDocument/2006/relationships/slideMaster" Target="slideMasters/slideMaster39.xml" /><Relationship Id="rId390" Type="http://schemas.openxmlformats.org/officeDocument/2006/relationships/font" Target="fonts/font245.fntdata" /><Relationship Id="rId391" Type="http://schemas.openxmlformats.org/officeDocument/2006/relationships/font" Target="fonts/font246.fntdata" /><Relationship Id="rId392" Type="http://schemas.openxmlformats.org/officeDocument/2006/relationships/font" Target="fonts/font247.fntdata" /><Relationship Id="rId393" Type="http://schemas.openxmlformats.org/officeDocument/2006/relationships/font" Target="fonts/font248.fntdata" /><Relationship Id="rId394" Type="http://schemas.openxmlformats.org/officeDocument/2006/relationships/font" Target="fonts/font249.fntdata" /><Relationship Id="rId395" Type="http://schemas.openxmlformats.org/officeDocument/2006/relationships/font" Target="fonts/font250.fntdata" /><Relationship Id="rId396" Type="http://schemas.openxmlformats.org/officeDocument/2006/relationships/font" Target="fonts/font251.fntdata" /><Relationship Id="rId397" Type="http://schemas.openxmlformats.org/officeDocument/2006/relationships/font" Target="fonts/font252.fntdata" /><Relationship Id="rId398" Type="http://schemas.openxmlformats.org/officeDocument/2006/relationships/font" Target="fonts/font253.fntdata" /><Relationship Id="rId399" Type="http://schemas.openxmlformats.org/officeDocument/2006/relationships/font" Target="fonts/font254.fntdata" /><Relationship Id="rId4" Type="http://schemas.openxmlformats.org/officeDocument/2006/relationships/slideMaster" Target="slideMasters/slideMaster4.xml" /><Relationship Id="rId40" Type="http://schemas.openxmlformats.org/officeDocument/2006/relationships/slideMaster" Target="slideMasters/slideMaster40.xml" /><Relationship Id="rId400" Type="http://schemas.openxmlformats.org/officeDocument/2006/relationships/font" Target="fonts/font255.fntdata" /><Relationship Id="rId401" Type="http://schemas.openxmlformats.org/officeDocument/2006/relationships/font" Target="fonts/font256.fntdata" /><Relationship Id="rId402" Type="http://schemas.openxmlformats.org/officeDocument/2006/relationships/font" Target="fonts/font257.fntdata" /><Relationship Id="rId403" Type="http://schemas.openxmlformats.org/officeDocument/2006/relationships/font" Target="fonts/font258.fntdata" /><Relationship Id="rId404" Type="http://schemas.openxmlformats.org/officeDocument/2006/relationships/font" Target="fonts/font259.fntdata" /><Relationship Id="rId405" Type="http://schemas.openxmlformats.org/officeDocument/2006/relationships/font" Target="fonts/font260.fntdata" /><Relationship Id="rId406" Type="http://schemas.openxmlformats.org/officeDocument/2006/relationships/font" Target="fonts/font261.fntdata" /><Relationship Id="rId407" Type="http://schemas.openxmlformats.org/officeDocument/2006/relationships/font" Target="fonts/font262.fntdata" /><Relationship Id="rId408" Type="http://schemas.openxmlformats.org/officeDocument/2006/relationships/font" Target="fonts/font263.fntdata" /><Relationship Id="rId409" Type="http://schemas.openxmlformats.org/officeDocument/2006/relationships/font" Target="fonts/font264.fntdata" /><Relationship Id="rId41" Type="http://schemas.openxmlformats.org/officeDocument/2006/relationships/slideMaster" Target="slideMasters/slideMaster41.xml" /><Relationship Id="rId410" Type="http://schemas.openxmlformats.org/officeDocument/2006/relationships/font" Target="fonts/font265.fntdata" /><Relationship Id="rId411" Type="http://schemas.openxmlformats.org/officeDocument/2006/relationships/font" Target="fonts/font266.fntdata" /><Relationship Id="rId412" Type="http://schemas.openxmlformats.org/officeDocument/2006/relationships/font" Target="fonts/font267.fntdata" /><Relationship Id="rId413" Type="http://schemas.openxmlformats.org/officeDocument/2006/relationships/presProps" Target="presProps.xml" /><Relationship Id="rId414" Type="http://schemas.openxmlformats.org/officeDocument/2006/relationships/viewProps" Target="viewProps.xml" /><Relationship Id="rId415" Type="http://schemas.openxmlformats.org/officeDocument/2006/relationships/theme" Target="theme/theme1.xml" /><Relationship Id="rId416" Type="http://schemas.openxmlformats.org/officeDocument/2006/relationships/tableStyles" Target="tableStyles.xml" /><Relationship Id="rId42" Type="http://schemas.openxmlformats.org/officeDocument/2006/relationships/slideMaster" Target="slideMasters/slideMaster42.xml" /><Relationship Id="rId43" Type="http://schemas.openxmlformats.org/officeDocument/2006/relationships/slideMaster" Target="slideMasters/slideMaster43.xml" /><Relationship Id="rId44" Type="http://schemas.openxmlformats.org/officeDocument/2006/relationships/slideMaster" Target="slideMasters/slideMaster44.xml" /><Relationship Id="rId45" Type="http://schemas.openxmlformats.org/officeDocument/2006/relationships/slideMaster" Target="slideMasters/slideMaster45.xml" /><Relationship Id="rId46" Type="http://schemas.openxmlformats.org/officeDocument/2006/relationships/slideMaster" Target="slideMasters/slideMaster46.xml" /><Relationship Id="rId47" Type="http://schemas.openxmlformats.org/officeDocument/2006/relationships/slideMaster" Target="slideMasters/slideMaster47.xml" /><Relationship Id="rId48" Type="http://schemas.openxmlformats.org/officeDocument/2006/relationships/slideMaster" Target="slideMasters/slideMaster48.xml" /><Relationship Id="rId49" Type="http://schemas.openxmlformats.org/officeDocument/2006/relationships/slideMaster" Target="slideMasters/slideMaster49.xml" /><Relationship Id="rId5" Type="http://schemas.openxmlformats.org/officeDocument/2006/relationships/slideMaster" Target="slideMasters/slideMaster5.xml" /><Relationship Id="rId50" Type="http://schemas.openxmlformats.org/officeDocument/2006/relationships/slideMaster" Target="slideMasters/slideMaster50.xml" /><Relationship Id="rId51" Type="http://schemas.openxmlformats.org/officeDocument/2006/relationships/slideMaster" Target="slideMasters/slideMaster51.xml" /><Relationship Id="rId52" Type="http://schemas.openxmlformats.org/officeDocument/2006/relationships/slideMaster" Target="slideMasters/slideMaster52.xml" /><Relationship Id="rId53" Type="http://schemas.openxmlformats.org/officeDocument/2006/relationships/slideMaster" Target="slideMasters/slideMaster53.xml" /><Relationship Id="rId54" Type="http://schemas.openxmlformats.org/officeDocument/2006/relationships/slideMaster" Target="slideMasters/slideMaster54.xml" /><Relationship Id="rId55" Type="http://schemas.openxmlformats.org/officeDocument/2006/relationships/slideMaster" Target="slideMasters/slideMaster55.xml" /><Relationship Id="rId56" Type="http://schemas.openxmlformats.org/officeDocument/2006/relationships/slideMaster" Target="slideMasters/slideMaster56.xml" /><Relationship Id="rId57" Type="http://schemas.openxmlformats.org/officeDocument/2006/relationships/slideMaster" Target="slideMasters/slideMaster57.xml" /><Relationship Id="rId58" Type="http://schemas.openxmlformats.org/officeDocument/2006/relationships/slideMaster" Target="slideMasters/slideMaster58.xml" /><Relationship Id="rId59" Type="http://schemas.openxmlformats.org/officeDocument/2006/relationships/slideMaster" Target="slideMasters/slideMaster59.xml" /><Relationship Id="rId6" Type="http://schemas.openxmlformats.org/officeDocument/2006/relationships/slideMaster" Target="slideMasters/slideMaster6.xml" /><Relationship Id="rId60" Type="http://schemas.openxmlformats.org/officeDocument/2006/relationships/slideMaster" Target="slideMasters/slideMaster60.xml" /><Relationship Id="rId61" Type="http://schemas.openxmlformats.org/officeDocument/2006/relationships/slideMaster" Target="slideMasters/slideMaster61.xml" /><Relationship Id="rId62" Type="http://schemas.openxmlformats.org/officeDocument/2006/relationships/slideMaster" Target="slideMasters/slideMaster62.xml" /><Relationship Id="rId63" Type="http://schemas.openxmlformats.org/officeDocument/2006/relationships/slideMaster" Target="slideMasters/slideMaster63.xml" /><Relationship Id="rId64" Type="http://schemas.openxmlformats.org/officeDocument/2006/relationships/slideMaster" Target="slideMasters/slideMaster64.xml" /><Relationship Id="rId65" Type="http://schemas.openxmlformats.org/officeDocument/2006/relationships/slideMaster" Target="slideMasters/slideMaster65.xml" /><Relationship Id="rId66" Type="http://schemas.openxmlformats.org/officeDocument/2006/relationships/slideMaster" Target="slideMasters/slideMaster66.xml" /><Relationship Id="rId67" Type="http://schemas.openxmlformats.org/officeDocument/2006/relationships/slideMaster" Target="slideMasters/slideMaster67.xml" /><Relationship Id="rId68" Type="http://schemas.openxmlformats.org/officeDocument/2006/relationships/slideMaster" Target="slideMasters/slideMaster68.xml" /><Relationship Id="rId69" Type="http://schemas.openxmlformats.org/officeDocument/2006/relationships/slideMaster" Target="slideMasters/slideMaster69.xml" /><Relationship Id="rId7" Type="http://schemas.openxmlformats.org/officeDocument/2006/relationships/slideMaster" Target="slideMasters/slideMaster7.xml" /><Relationship Id="rId70" Type="http://schemas.openxmlformats.org/officeDocument/2006/relationships/slideMaster" Target="slideMasters/slideMaster70.xml" /><Relationship Id="rId71" Type="http://schemas.openxmlformats.org/officeDocument/2006/relationships/slideMaster" Target="slideMasters/slideMaster71.xml" /><Relationship Id="rId72" Type="http://schemas.openxmlformats.org/officeDocument/2006/relationships/slideMaster" Target="slideMasters/slideMaster72.xml" /><Relationship Id="rId73" Type="http://schemas.openxmlformats.org/officeDocument/2006/relationships/slide" Target="slides/slide1.xml" /><Relationship Id="rId74" Type="http://schemas.openxmlformats.org/officeDocument/2006/relationships/slide" Target="slides/slide2.xml" /><Relationship Id="rId75" Type="http://schemas.openxmlformats.org/officeDocument/2006/relationships/slide" Target="slides/slide3.xml" /><Relationship Id="rId76" Type="http://schemas.openxmlformats.org/officeDocument/2006/relationships/slide" Target="slides/slide4.xml" /><Relationship Id="rId77" Type="http://schemas.openxmlformats.org/officeDocument/2006/relationships/slide" Target="slides/slide5.xml" /><Relationship Id="rId78" Type="http://schemas.openxmlformats.org/officeDocument/2006/relationships/slide" Target="slides/slide6.xml" /><Relationship Id="rId79" Type="http://schemas.openxmlformats.org/officeDocument/2006/relationships/slide" Target="slides/slide7.xml" /><Relationship Id="rId8" Type="http://schemas.openxmlformats.org/officeDocument/2006/relationships/slideMaster" Target="slideMasters/slideMaster8.xml" /><Relationship Id="rId80" Type="http://schemas.openxmlformats.org/officeDocument/2006/relationships/slide" Target="slides/slide8.xml" /><Relationship Id="rId81" Type="http://schemas.openxmlformats.org/officeDocument/2006/relationships/slide" Target="slides/slide9.xml" /><Relationship Id="rId82" Type="http://schemas.openxmlformats.org/officeDocument/2006/relationships/slide" Target="slides/slide10.xml" /><Relationship Id="rId83" Type="http://schemas.openxmlformats.org/officeDocument/2006/relationships/slide" Target="slides/slide11.xml" /><Relationship Id="rId84" Type="http://schemas.openxmlformats.org/officeDocument/2006/relationships/slide" Target="slides/slide12.xml" /><Relationship Id="rId85" Type="http://schemas.openxmlformats.org/officeDocument/2006/relationships/slide" Target="slides/slide13.xml" /><Relationship Id="rId86" Type="http://schemas.openxmlformats.org/officeDocument/2006/relationships/slide" Target="slides/slide14.xml" /><Relationship Id="rId87" Type="http://schemas.openxmlformats.org/officeDocument/2006/relationships/slide" Target="slides/slide15.xml" /><Relationship Id="rId88" Type="http://schemas.openxmlformats.org/officeDocument/2006/relationships/slide" Target="slides/slide16.xml" /><Relationship Id="rId89" Type="http://schemas.openxmlformats.org/officeDocument/2006/relationships/slide" Target="slides/slide17.xml" /><Relationship Id="rId9" Type="http://schemas.openxmlformats.org/officeDocument/2006/relationships/slideMaster" Target="slideMasters/slideMaster9.xml" /><Relationship Id="rId90" Type="http://schemas.openxmlformats.org/officeDocument/2006/relationships/slide" Target="slides/slide18.xml" /><Relationship Id="rId91" Type="http://schemas.openxmlformats.org/officeDocument/2006/relationships/slide" Target="slides/slide19.xml" /><Relationship Id="rId92" Type="http://schemas.openxmlformats.org/officeDocument/2006/relationships/slide" Target="slides/slide20.xml" /><Relationship Id="rId93" Type="http://schemas.openxmlformats.org/officeDocument/2006/relationships/slide" Target="slides/slide21.xml" /><Relationship Id="rId94" Type="http://schemas.openxmlformats.org/officeDocument/2006/relationships/slide" Target="slides/slide22.xml" /><Relationship Id="rId95" Type="http://schemas.openxmlformats.org/officeDocument/2006/relationships/slide" Target="slides/slide23.xml" /><Relationship Id="rId96" Type="http://schemas.openxmlformats.org/officeDocument/2006/relationships/slide" Target="slides/slide24.xml" /><Relationship Id="rId97" Type="http://schemas.openxmlformats.org/officeDocument/2006/relationships/slide" Target="slides/slide25.xml" /><Relationship Id="rId98" Type="http://schemas.openxmlformats.org/officeDocument/2006/relationships/slide" Target="slides/slide26.xml" /><Relationship Id="rId99" Type="http://schemas.openxmlformats.org/officeDocument/2006/relationships/slide" Target="slides/slide27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7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8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9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0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4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5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6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7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8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9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0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1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2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5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6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7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8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9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0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1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2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3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6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7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8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9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0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1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2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3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4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7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8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9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0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1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2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3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4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5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7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8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9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0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1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2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theme" Target="../theme/theme10.xml" /></Relationships>
</file>

<file path=ppt/slideMasters/_rels/slideMaster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theme" Target="../theme/theme11.xml" /></Relationships>
</file>

<file path=ppt/slideMasters/_rels/slideMaster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theme" Target="../theme/theme12.xml" /></Relationships>
</file>

<file path=ppt/slideMasters/_rels/slideMaster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theme" Target="../theme/theme13.xml" /></Relationships>
</file>

<file path=ppt/slideMasters/_rels/slideMaster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theme" Target="../theme/theme14.xml" /></Relationships>
</file>

<file path=ppt/slideMasters/_rels/slideMaster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theme" Target="../theme/theme15.xml" /></Relationships>
</file>

<file path=ppt/slideMasters/_rels/slideMaster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theme" Target="../theme/theme16.xml" /></Relationships>
</file>

<file path=ppt/slideMasters/_rels/slideMaster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theme" Target="../theme/theme17.xml" /></Relationships>
</file>

<file path=ppt/slideMasters/_rels/slideMaster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theme" Target="../theme/theme18.xml" /></Relationships>
</file>

<file path=ppt/slideMasters/_rels/slideMaster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theme" Target="../theme/theme1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heme" Target="../theme/theme2.xml" /></Relationships>
</file>

<file path=ppt/slideMasters/_rels/slideMaster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theme" Target="../theme/theme20.xml" /></Relationships>
</file>

<file path=ppt/slideMasters/_rels/slideMaster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theme" Target="../theme/theme21.xml" /></Relationships>
</file>

<file path=ppt/slideMasters/_rels/slideMaster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2" Type="http://schemas.openxmlformats.org/officeDocument/2006/relationships/theme" Target="../theme/theme22.xml" /></Relationships>
</file>

<file path=ppt/slideMasters/_rels/slideMaster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theme" Target="../theme/theme23.xml" /></Relationships>
</file>

<file path=ppt/slideMasters/_rels/slideMaster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theme" Target="../theme/theme24.xml" /></Relationships>
</file>

<file path=ppt/slideMasters/_rels/slideMaster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theme" Target="../theme/theme25.xml" /></Relationships>
</file>

<file path=ppt/slideMasters/_rels/slideMaster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theme" Target="../theme/theme26.xml" /></Relationships>
</file>

<file path=ppt/slideMasters/_rels/slideMaster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theme" Target="../theme/theme27.xml" /></Relationships>
</file>

<file path=ppt/slideMasters/_rels/slideMaster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theme" Target="../theme/theme28.xml" /></Relationships>
</file>

<file path=ppt/slideMasters/_rels/slideMaster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theme" Target="../theme/theme29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theme" Target="../theme/theme3.xml" /></Relationships>
</file>

<file path=ppt/slideMasters/_rels/slideMaster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theme" Target="../theme/theme30.xml" /></Relationships>
</file>

<file path=ppt/slideMasters/_rels/slideMaster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theme" Target="../theme/theme31.xml" /></Relationships>
</file>

<file path=ppt/slideMasters/_rels/slideMaster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theme" Target="../theme/theme32.xml" /></Relationships>
</file>

<file path=ppt/slideMasters/_rels/slideMaster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theme" Target="../theme/theme33.xml" /></Relationships>
</file>

<file path=ppt/slideMasters/_rels/slideMaster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theme" Target="../theme/theme34.xml" /></Relationships>
</file>

<file path=ppt/slideMasters/_rels/slideMaster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theme" Target="../theme/theme35.xml" /></Relationships>
</file>

<file path=ppt/slideMasters/_rels/slideMaster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2" Type="http://schemas.openxmlformats.org/officeDocument/2006/relationships/theme" Target="../theme/theme36.xml" /></Relationships>
</file>

<file path=ppt/slideMasters/_rels/slideMaster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 /><Relationship Id="rId2" Type="http://schemas.openxmlformats.org/officeDocument/2006/relationships/theme" Target="../theme/theme37.xml" /></Relationships>
</file>

<file path=ppt/slideMasters/_rels/slideMaster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Relationship Id="rId2" Type="http://schemas.openxmlformats.org/officeDocument/2006/relationships/theme" Target="../theme/theme38.xml" /></Relationships>
</file>

<file path=ppt/slideMasters/_rels/slideMaster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theme" Target="../theme/theme39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theme" Target="../theme/theme4.xml" /></Relationships>
</file>

<file path=ppt/slideMasters/_rels/slideMaster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theme" Target="../theme/theme40.xml" /></Relationships>
</file>

<file path=ppt/slideMasters/_rels/slideMaster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theme" Target="../theme/theme41.xml" /></Relationships>
</file>

<file path=ppt/slideMasters/_rels/slideMaster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2" Type="http://schemas.openxmlformats.org/officeDocument/2006/relationships/theme" Target="../theme/theme42.xml" /></Relationships>
</file>

<file path=ppt/slideMasters/_rels/slideMaster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 /><Relationship Id="rId2" Type="http://schemas.openxmlformats.org/officeDocument/2006/relationships/theme" Target="../theme/theme43.xml" /></Relationships>
</file>

<file path=ppt/slideMasters/_rels/slideMaster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theme" Target="../theme/theme44.xml" /></Relationships>
</file>

<file path=ppt/slideMasters/_rels/slideMaster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theme" Target="../theme/theme45.xml" /></Relationships>
</file>

<file path=ppt/slideMasters/_rels/slideMaster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theme" Target="../theme/theme46.xml" /></Relationships>
</file>

<file path=ppt/slideMasters/_rels/slideMaster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theme" Target="../theme/theme47.xml" /></Relationships>
</file>

<file path=ppt/slideMasters/_rels/slideMaster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theme" Target="../theme/theme48.xml" /></Relationships>
</file>

<file path=ppt/slideMasters/_rels/slideMaster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 /><Relationship Id="rId2" Type="http://schemas.openxmlformats.org/officeDocument/2006/relationships/theme" Target="../theme/theme49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theme" Target="../theme/theme5.xml" /></Relationships>
</file>

<file path=ppt/slideMasters/_rels/slideMaster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 /><Relationship Id="rId2" Type="http://schemas.openxmlformats.org/officeDocument/2006/relationships/theme" Target="../theme/theme50.xml" /></Relationships>
</file>

<file path=ppt/slideMasters/_rels/slideMaster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2" Type="http://schemas.openxmlformats.org/officeDocument/2006/relationships/theme" Target="../theme/theme51.xml" /></Relationships>
</file>

<file path=ppt/slideMasters/_rels/slideMaster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Relationship Id="rId2" Type="http://schemas.openxmlformats.org/officeDocument/2006/relationships/theme" Target="../theme/theme52.xml" /></Relationships>
</file>

<file path=ppt/slideMasters/_rels/slideMaster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theme" Target="../theme/theme53.xml" /></Relationships>
</file>

<file path=ppt/slideMasters/_rels/slideMaster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 /><Relationship Id="rId2" Type="http://schemas.openxmlformats.org/officeDocument/2006/relationships/theme" Target="../theme/theme54.xml" /></Relationships>
</file>

<file path=ppt/slideMasters/_rels/slideMaster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5.xml" /><Relationship Id="rId2" Type="http://schemas.openxmlformats.org/officeDocument/2006/relationships/theme" Target="../theme/theme55.xml" /></Relationships>
</file>

<file path=ppt/slideMasters/_rels/slideMaster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theme" Target="../theme/theme56.xml" /></Relationships>
</file>

<file path=ppt/slideMasters/_rels/slideMaster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theme" Target="../theme/theme57.xml" /></Relationships>
</file>

<file path=ppt/slideMasters/_rels/slideMaster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theme" Target="../theme/theme58.xml" /></Relationships>
</file>

<file path=ppt/slideMasters/_rels/slideMaster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theme" Target="../theme/theme59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theme" Target="../theme/theme6.xml" /></Relationships>
</file>

<file path=ppt/slideMasters/_rels/slideMaster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 /><Relationship Id="rId2" Type="http://schemas.openxmlformats.org/officeDocument/2006/relationships/theme" Target="../theme/theme60.xml" /></Relationships>
</file>

<file path=ppt/slideMasters/_rels/slideMaster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 /><Relationship Id="rId2" Type="http://schemas.openxmlformats.org/officeDocument/2006/relationships/theme" Target="../theme/theme61.xml" /></Relationships>
</file>

<file path=ppt/slideMasters/_rels/slideMaster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Relationship Id="rId2" Type="http://schemas.openxmlformats.org/officeDocument/2006/relationships/theme" Target="../theme/theme62.xml" /></Relationships>
</file>

<file path=ppt/slideMasters/_rels/slideMaster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3.xml" /><Relationship Id="rId2" Type="http://schemas.openxmlformats.org/officeDocument/2006/relationships/theme" Target="../theme/theme63.xml" /></Relationships>
</file>

<file path=ppt/slideMasters/_rels/slideMaster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2" Type="http://schemas.openxmlformats.org/officeDocument/2006/relationships/theme" Target="../theme/theme64.xml" /></Relationships>
</file>

<file path=ppt/slideMasters/_rels/slideMaster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5.xml" /><Relationship Id="rId2" Type="http://schemas.openxmlformats.org/officeDocument/2006/relationships/theme" Target="../theme/theme65.xml" /></Relationships>
</file>

<file path=ppt/slideMasters/_rels/slideMaster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Relationship Id="rId2" Type="http://schemas.openxmlformats.org/officeDocument/2006/relationships/theme" Target="../theme/theme66.xml" /></Relationships>
</file>

<file path=ppt/slideMasters/_rels/slideMaster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2" Type="http://schemas.openxmlformats.org/officeDocument/2006/relationships/theme" Target="../theme/theme67.xml" /></Relationships>
</file>

<file path=ppt/slideMasters/_rels/slideMaster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theme" Target="../theme/theme68.xml" /></Relationships>
</file>

<file path=ppt/slideMasters/_rels/slideMaster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theme" Target="../theme/theme69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heme" Target="../theme/theme7.xml" /></Relationships>
</file>

<file path=ppt/slideMasters/_rels/slideMaster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theme" Target="../theme/theme70.xml" /></Relationships>
</file>

<file path=ppt/slideMasters/_rels/slideMaster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theme" Target="../theme/theme71.xml" /></Relationships>
</file>

<file path=ppt/slideMasters/_rels/slideMaster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theme" Target="../theme/theme72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theme" Target="../theme/theme8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theme" Target="../theme/theme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Relationship Id="rId2" Type="http://schemas.openxmlformats.org/officeDocument/2006/relationships/image" Target="../media/image10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image" Target="../media/image1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12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13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image" Target="../media/image14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image" Target="../media/image15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image" Target="../media/image16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1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18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image" Target="../media/image19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2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image" Target="../media/image21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2" Type="http://schemas.openxmlformats.org/officeDocument/2006/relationships/image" Target="../media/image22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23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4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image" Target="../media/image25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Relationship Id="rId2" Type="http://schemas.openxmlformats.org/officeDocument/2006/relationships/image" Target="../media/image26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image" Target="../media/image27.jpe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image" Target="../media/image28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2" Type="http://schemas.openxmlformats.org/officeDocument/2006/relationships/image" Target="../media/image29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Relationship Id="rId2" Type="http://schemas.openxmlformats.org/officeDocument/2006/relationships/image" Target="../media/image30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31.jpe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image" Target="../media/image32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2" Type="http://schemas.openxmlformats.org/officeDocument/2006/relationships/image" Target="../media/image33.jpe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34.jpe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35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2" Type="http://schemas.openxmlformats.org/officeDocument/2006/relationships/image" Target="../media/image36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 /><Relationship Id="rId2" Type="http://schemas.openxmlformats.org/officeDocument/2006/relationships/image" Target="../media/image37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Relationship Id="rId2" Type="http://schemas.openxmlformats.org/officeDocument/2006/relationships/image" Target="../media/image38.jpe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 /><Relationship Id="rId2" Type="http://schemas.openxmlformats.org/officeDocument/2006/relationships/image" Target="../media/image39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 /><Relationship Id="rId2" Type="http://schemas.openxmlformats.org/officeDocument/2006/relationships/image" Target="../media/image40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 /><Relationship Id="rId2" Type="http://schemas.openxmlformats.org/officeDocument/2006/relationships/image" Target="../media/image41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 /><Relationship Id="rId2" Type="http://schemas.openxmlformats.org/officeDocument/2006/relationships/image" Target="../media/image42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 /><Relationship Id="rId2" Type="http://schemas.openxmlformats.org/officeDocument/2006/relationships/image" Target="../media/image43.jpe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image" Target="../media/image44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45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6.jpe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 /><Relationship Id="rId2" Type="http://schemas.openxmlformats.org/officeDocument/2006/relationships/image" Target="../media/image47.jpe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 /><Relationship Id="rId2" Type="http://schemas.openxmlformats.org/officeDocument/2006/relationships/image" Target="../media/image48.jpe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 /><Relationship Id="rId2" Type="http://schemas.openxmlformats.org/officeDocument/2006/relationships/image" Target="../media/image49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5.jpe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 /><Relationship Id="rId2" Type="http://schemas.openxmlformats.org/officeDocument/2006/relationships/image" Target="../media/image50.jpe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2" Type="http://schemas.openxmlformats.org/officeDocument/2006/relationships/image" Target="../media/image51.jpe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2.xml" /><Relationship Id="rId2" Type="http://schemas.openxmlformats.org/officeDocument/2006/relationships/image" Target="../media/image52.jpe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 /><Relationship Id="rId2" Type="http://schemas.openxmlformats.org/officeDocument/2006/relationships/image" Target="../media/image53.jpe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 /><Relationship Id="rId2" Type="http://schemas.openxmlformats.org/officeDocument/2006/relationships/image" Target="../media/image54.jpe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5.xml" /><Relationship Id="rId2" Type="http://schemas.openxmlformats.org/officeDocument/2006/relationships/image" Target="../media/image55.jpe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image" Target="../media/image56.jpe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7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 /><Relationship Id="rId2" Type="http://schemas.openxmlformats.org/officeDocument/2006/relationships/image" Target="../media/image58.jpe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9.xml" /><Relationship Id="rId2" Type="http://schemas.openxmlformats.org/officeDocument/2006/relationships/image" Target="../media/image59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image" Target="../media/image6.jpe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 /><Relationship Id="rId2" Type="http://schemas.openxmlformats.org/officeDocument/2006/relationships/image" Target="../media/image60.jpe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 /><Relationship Id="rId2" Type="http://schemas.openxmlformats.org/officeDocument/2006/relationships/image" Target="../media/image61.jpe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Relationship Id="rId2" Type="http://schemas.openxmlformats.org/officeDocument/2006/relationships/image" Target="../media/image62.jpe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3.xml" /><Relationship Id="rId2" Type="http://schemas.openxmlformats.org/officeDocument/2006/relationships/image" Target="../media/image63.jpe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2" Type="http://schemas.openxmlformats.org/officeDocument/2006/relationships/image" Target="../media/image64.jpe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5.xml" /><Relationship Id="rId2" Type="http://schemas.openxmlformats.org/officeDocument/2006/relationships/image" Target="../media/image65.jpe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6.xml" /><Relationship Id="rId2" Type="http://schemas.openxmlformats.org/officeDocument/2006/relationships/image" Target="../media/image66.jpe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2" Type="http://schemas.openxmlformats.org/officeDocument/2006/relationships/image" Target="../media/image67.jpe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68.jpe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9.xml" /><Relationship Id="rId2" Type="http://schemas.openxmlformats.org/officeDocument/2006/relationships/image" Target="../media/image69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jpe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image" Target="../media/image70.jpe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 /><Relationship Id="rId2" Type="http://schemas.openxmlformats.org/officeDocument/2006/relationships/image" Target="../media/image71.jpe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image" Target="../media/image72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4787" y="267694"/>
            <a:ext cx="3457956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FFFFFF"/>
                </a:solidFill>
                <a:latin typeface="OQEUIB+å¾®è½¯é�»"/>
                <a:cs typeface="OQEUIB+å¾®è½¯é�»"/>
              </a:rPr>
              <a:t>物联网业务培训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43226" y="2833780"/>
            <a:ext cx="7581639" cy="193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27"/>
              </a:lnSpc>
              <a:spcBef>
                <a:spcPct val="0"/>
              </a:spcBef>
              <a:spcAft>
                <a:spcPct val="0"/>
              </a:spcAft>
            </a:pPr>
            <a:r>
              <a:rPr sz="5400" spc="-43">
                <a:solidFill>
                  <a:srgbClr val="C00000"/>
                </a:solidFill>
                <a:latin typeface="FOLPBE+å¾®è½¯é�»"/>
                <a:cs typeface="FOLPBE+å¾®è½¯é�»"/>
              </a:rPr>
              <a:t>NB-IOT</a:t>
            </a:r>
            <a:r>
              <a:rPr sz="5400">
                <a:solidFill>
                  <a:srgbClr val="C00000"/>
                </a:solidFill>
                <a:latin typeface="OQEUIB+å¾®è½¯é�»"/>
                <a:cs typeface="OQEUIB+å¾®è½¯é�»"/>
              </a:rPr>
              <a:t>业务场景指引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51606" y="5385479"/>
            <a:ext cx="5361495" cy="859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OQEUIB+å¾®è½¯é�»"/>
                <a:cs typeface="OQEUIB+å¾®è½¯é�»"/>
              </a:rPr>
              <a:t>中国电信物联网分公司</a:t>
            </a:r>
            <a:r>
              <a:rPr sz="24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OQEUIB+å¾®è½¯é�»"/>
                <a:cs typeface="OQEUIB+å¾®è½¯é�»"/>
              </a:rPr>
              <a:t>平台运营部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2248" y="5750916"/>
            <a:ext cx="2446042" cy="859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FOLPBE+å¾®è½¯é�»"/>
                <a:cs typeface="FOLPBE+å¾®è½¯é�»"/>
              </a:rPr>
              <a:t>2017</a:t>
            </a:r>
            <a:r>
              <a:rPr sz="2400">
                <a:solidFill>
                  <a:srgbClr val="000000"/>
                </a:solidFill>
                <a:latin typeface="OQEUIB+å¾®è½¯é�»"/>
                <a:cs typeface="OQEUIB+å¾®è½¯é�»"/>
              </a:rPr>
              <a:t>年</a:t>
            </a:r>
            <a:r>
              <a:rPr sz="2400">
                <a:solidFill>
                  <a:srgbClr val="000000"/>
                </a:solidFill>
                <a:latin typeface="FOLPBE+å¾®è½¯é�»"/>
                <a:cs typeface="FOLPBE+å¾®è½¯é�»"/>
              </a:rPr>
              <a:t>9</a:t>
            </a:r>
            <a:r>
              <a:rPr sz="2400">
                <a:solidFill>
                  <a:srgbClr val="000000"/>
                </a:solidFill>
                <a:latin typeface="OQEUIB+å¾®è½¯é�»"/>
                <a:cs typeface="OQEUIB+å¾®è½¯é�»"/>
              </a:rPr>
              <a:t>月</a:t>
            </a:r>
            <a:r>
              <a:rPr sz="2400">
                <a:solidFill>
                  <a:srgbClr val="000000"/>
                </a:solidFill>
                <a:latin typeface="FOLPBE+å¾®è½¯é�»"/>
                <a:cs typeface="FOLPBE+å¾®è½¯é�»"/>
              </a:rPr>
              <a:t>5</a:t>
            </a:r>
            <a:r>
              <a:rPr sz="2400">
                <a:solidFill>
                  <a:srgbClr val="000000"/>
                </a:solidFill>
                <a:latin typeface="OQEUIB+å¾®è½¯é�»"/>
                <a:cs typeface="OQEUIB+å¾®è½¯é�»"/>
              </a:rPr>
              <a:t>日</a:t>
            </a: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86730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AAQSAV+å¾®è½¯é�»,Bold"/>
                <a:cs typeface="AAQSAV+å¾®è½¯é�»,Bold"/>
              </a:rPr>
              <a:t>国外运营商的情况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1824" y="1366964"/>
            <a:ext cx="11483696" cy="100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MDVJKJ+å®ä½"/>
                <a:cs typeface="MDVJKJ+å®ä½"/>
              </a:rPr>
              <a:t>Vodafone</a:t>
            </a:r>
            <a:r>
              <a:rPr sz="2400" spc="12">
                <a:solidFill>
                  <a:srgbClr val="C00000"/>
                </a:solidFill>
                <a:latin typeface="SGEATB+å®ä½"/>
                <a:cs typeface="SGEATB+å®ä½"/>
              </a:rPr>
              <a:t>：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沃达丰已于</a:t>
            </a:r>
            <a:r>
              <a:rPr sz="2000" spc="4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2016</a:t>
            </a:r>
            <a:r>
              <a:rPr sz="2000" spc="-14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>
                <a:solidFill>
                  <a:srgbClr val="000000"/>
                </a:solidFill>
                <a:latin typeface="SGEATB+å®ä½"/>
                <a:cs typeface="SGEATB+å®ä½"/>
              </a:rPr>
              <a:t>年</a:t>
            </a:r>
            <a:r>
              <a:rPr sz="2000" spc="5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MDVJKJ+å®ä½"/>
                <a:cs typeface="MDVJKJ+å®ä½"/>
              </a:rPr>
              <a:t>9</a:t>
            </a:r>
            <a:r>
              <a:rPr sz="2000" spc="28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>
                <a:solidFill>
                  <a:srgbClr val="000000"/>
                </a:solidFill>
                <a:latin typeface="SGEATB+å®ä½"/>
                <a:cs typeface="SGEATB+å®ä½"/>
              </a:rPr>
              <a:t>月</a:t>
            </a:r>
            <a:r>
              <a:rPr sz="2000" spc="5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MDVJKJ+å®ä½"/>
                <a:cs typeface="MDVJKJ+å®ä½"/>
              </a:rPr>
              <a:t>9</a:t>
            </a:r>
            <a:r>
              <a:rPr sz="2000" spc="28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 spc="14">
                <a:solidFill>
                  <a:srgbClr val="000000"/>
                </a:solidFill>
                <a:latin typeface="SGEATB+å®ä½"/>
                <a:cs typeface="SGEATB+å®ä½"/>
              </a:rPr>
              <a:t>日宣布在在西班牙马德里成功完成首个基于现</a:t>
            </a:r>
          </a:p>
          <a:p>
            <a:pPr marL="0" marR="0">
              <a:lnSpc>
                <a:spcPts val="2004"/>
              </a:lnSpc>
              <a:spcBef>
                <a:spcPts val="468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有网络的标准化</a:t>
            </a:r>
            <a:r>
              <a:rPr sz="2000" spc="4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 spc="-28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商用网络试验，并计划在</a:t>
            </a:r>
            <a:r>
              <a:rPr sz="2000" spc="4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2017</a:t>
            </a:r>
            <a:r>
              <a:rPr sz="2000" spc="-13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年正式商用部署。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824" y="2342578"/>
            <a:ext cx="11571777" cy="998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MDVJKJ+å®ä½"/>
                <a:cs typeface="MDVJKJ+å®ä½"/>
              </a:rPr>
              <a:t>Sprint</a:t>
            </a:r>
            <a:r>
              <a:rPr sz="2400" spc="15">
                <a:solidFill>
                  <a:srgbClr val="C00000"/>
                </a:solidFill>
                <a:latin typeface="SGEATB+å®ä½"/>
                <a:cs typeface="SGEATB+å®ä½"/>
              </a:rPr>
              <a:t>：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表示将在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7</a:t>
            </a:r>
            <a:r>
              <a:rPr sz="2000" spc="14">
                <a:solidFill>
                  <a:srgbClr val="000000"/>
                </a:solidFill>
                <a:latin typeface="SGEATB+å®ä½"/>
                <a:cs typeface="SGEATB+å®ä½"/>
              </a:rPr>
              <a:t>月底之前完成全国范围内</a:t>
            </a:r>
            <a:r>
              <a:rPr sz="2000" spc="10">
                <a:solidFill>
                  <a:srgbClr val="000000"/>
                </a:solidFill>
                <a:latin typeface="MDVJKJ+å®ä½"/>
                <a:cs typeface="MDVJKJ+å®ä½"/>
              </a:rPr>
              <a:t>LTE</a:t>
            </a:r>
            <a:r>
              <a:rPr sz="2000" spc="-10">
                <a:solidFill>
                  <a:srgbClr val="000000"/>
                </a:solidFill>
                <a:latin typeface="MDVJKJ+å®ä½"/>
                <a:cs typeface="MDVJKJ+å®ä½"/>
              </a:rPr>
              <a:t> </a:t>
            </a:r>
            <a:r>
              <a:rPr sz="2000" spc="21">
                <a:solidFill>
                  <a:srgbClr val="000000"/>
                </a:solidFill>
                <a:latin typeface="MDVJKJ+å®ä½"/>
                <a:cs typeface="MDVJKJ+å®ä½"/>
              </a:rPr>
              <a:t>CAT1</a:t>
            </a:r>
            <a:r>
              <a:rPr sz="2000" spc="13">
                <a:solidFill>
                  <a:srgbClr val="000000"/>
                </a:solidFill>
                <a:latin typeface="SGEATB+å®ä½"/>
                <a:cs typeface="SGEATB+å®ä½"/>
              </a:rPr>
              <a:t>网络的部署，并计划在</a:t>
            </a:r>
            <a:r>
              <a:rPr sz="2000" spc="14">
                <a:solidFill>
                  <a:srgbClr val="000000"/>
                </a:solidFill>
                <a:latin typeface="MDVJKJ+å®ä½"/>
                <a:cs typeface="MDVJKJ+å®ä½"/>
              </a:rPr>
              <a:t>2018</a:t>
            </a:r>
            <a:r>
              <a:rPr sz="2000">
                <a:solidFill>
                  <a:srgbClr val="000000"/>
                </a:solidFill>
                <a:latin typeface="SGEATB+å®ä½"/>
                <a:cs typeface="SGEATB+å®ä½"/>
              </a:rPr>
              <a:t>年开始</a:t>
            </a:r>
          </a:p>
          <a:p>
            <a:pPr marL="0" marR="0">
              <a:lnSpc>
                <a:spcPts val="2004"/>
              </a:lnSpc>
              <a:spcBef>
                <a:spcPts val="468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部署</a:t>
            </a:r>
            <a:r>
              <a:rPr sz="2000" spc="21">
                <a:solidFill>
                  <a:srgbClr val="000000"/>
                </a:solidFill>
                <a:latin typeface="MDVJKJ+å®ä½"/>
                <a:cs typeface="MDVJKJ+å®ä½"/>
              </a:rPr>
              <a:t>eMTC</a:t>
            </a:r>
            <a:r>
              <a:rPr sz="2000" spc="13">
                <a:solidFill>
                  <a:srgbClr val="000000"/>
                </a:solidFill>
                <a:latin typeface="SGEATB+å®ä½"/>
                <a:cs typeface="SGEATB+å®ä½"/>
              </a:rPr>
              <a:t>网络，随后再推出</a:t>
            </a:r>
            <a:r>
              <a:rPr sz="2000" spc="12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 spc="10">
                <a:solidFill>
                  <a:srgbClr val="000000"/>
                </a:solidFill>
                <a:latin typeface="SGEATB+å®ä½"/>
                <a:cs typeface="SGEATB+å®ä½"/>
              </a:rPr>
              <a:t>网络。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1824" y="3318192"/>
            <a:ext cx="11631655" cy="999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MDVJKJ+å®ä½"/>
                <a:cs typeface="MDVJKJ+å®ä½"/>
              </a:rPr>
              <a:t>T-Mobile</a:t>
            </a:r>
            <a:r>
              <a:rPr sz="2400" spc="12">
                <a:solidFill>
                  <a:srgbClr val="C00000"/>
                </a:solidFill>
                <a:latin typeface="SGEATB+å®ä½"/>
                <a:cs typeface="SGEATB+å®ä½"/>
              </a:rPr>
              <a:t>：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今年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3</a:t>
            </a:r>
            <a:r>
              <a:rPr sz="2000" spc="15">
                <a:solidFill>
                  <a:srgbClr val="000000"/>
                </a:solidFill>
                <a:latin typeface="SGEATB+å®ä½"/>
                <a:cs typeface="SGEATB+å®ä½"/>
              </a:rPr>
              <a:t>月发布推特称，该公司将专注于发展</a:t>
            </a:r>
            <a:r>
              <a:rPr sz="2000" spc="12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 spc="13">
                <a:solidFill>
                  <a:srgbClr val="000000"/>
                </a:solidFill>
                <a:latin typeface="SGEATB+å®ä½"/>
                <a:cs typeface="SGEATB+å®ä½"/>
              </a:rPr>
              <a:t>技术，并计划在</a:t>
            </a:r>
            <a:r>
              <a:rPr sz="2000" spc="11">
                <a:solidFill>
                  <a:srgbClr val="000000"/>
                </a:solidFill>
                <a:latin typeface="MDVJKJ+å®ä½"/>
                <a:cs typeface="MDVJKJ+å®ä½"/>
              </a:rPr>
              <a:t>2018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年推出</a:t>
            </a:r>
          </a:p>
          <a:p>
            <a:pPr marL="0" marR="0">
              <a:lnSpc>
                <a:spcPts val="2004"/>
              </a:lnSpc>
              <a:spcBef>
                <a:spcPts val="468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 spc="18">
                <a:solidFill>
                  <a:srgbClr val="000000"/>
                </a:solidFill>
                <a:latin typeface="SGEATB+å®ä½"/>
                <a:cs typeface="SGEATB+å®ä½"/>
              </a:rPr>
              <a:t>网络。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1824" y="4293290"/>
            <a:ext cx="11454643" cy="99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MDVJKJ+å®ä½"/>
                <a:cs typeface="MDVJKJ+å®ä½"/>
              </a:rPr>
              <a:t>Verizon</a:t>
            </a:r>
            <a:r>
              <a:rPr sz="2400" spc="12">
                <a:solidFill>
                  <a:srgbClr val="C00000"/>
                </a:solidFill>
                <a:latin typeface="SGEATB+å®ä½"/>
                <a:cs typeface="SGEATB+å®ä½"/>
              </a:rPr>
              <a:t>：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今年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3</a:t>
            </a: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月宣布推出</a:t>
            </a:r>
            <a:r>
              <a:rPr sz="2000" spc="15">
                <a:solidFill>
                  <a:srgbClr val="000000"/>
                </a:solidFill>
                <a:latin typeface="MDVJKJ+å®ä½"/>
                <a:cs typeface="MDVJKJ+å®ä½"/>
              </a:rPr>
              <a:t>eMTC</a:t>
            </a:r>
            <a:r>
              <a:rPr sz="2000" spc="13">
                <a:solidFill>
                  <a:srgbClr val="000000"/>
                </a:solidFill>
                <a:latin typeface="SGEATB+å®ä½"/>
                <a:cs typeface="SGEATB+å®ä½"/>
              </a:rPr>
              <a:t>网络，计划将其打造成一支全球化的网络。而</a:t>
            </a:r>
            <a:r>
              <a:rPr sz="2000" spc="14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>
                <a:solidFill>
                  <a:srgbClr val="000000"/>
                </a:solidFill>
                <a:latin typeface="SGEATB+å®ä½"/>
                <a:cs typeface="SGEATB+å®ä½"/>
              </a:rPr>
              <a:t>网</a:t>
            </a:r>
          </a:p>
          <a:p>
            <a:pPr marL="0" marR="0">
              <a:lnSpc>
                <a:spcPts val="2004"/>
              </a:lnSpc>
              <a:spcBef>
                <a:spcPts val="47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SGEATB+å®ä½"/>
                <a:cs typeface="SGEATB+å®ä½"/>
              </a:rPr>
              <a:t>络则会在将来适当的时候进行部署。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1824" y="5269293"/>
            <a:ext cx="9598513" cy="695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MDVJKJ+å®ä½"/>
                <a:cs typeface="MDVJKJ+å®ä½"/>
              </a:rPr>
              <a:t>AT&amp;T</a:t>
            </a:r>
            <a:r>
              <a:rPr sz="2400" spc="12">
                <a:solidFill>
                  <a:srgbClr val="C00000"/>
                </a:solidFill>
                <a:latin typeface="SGEATB+å®ä½"/>
                <a:cs typeface="SGEATB+å®ä½"/>
              </a:rPr>
              <a:t>：</a:t>
            </a:r>
            <a:r>
              <a:rPr sz="2000" spc="18">
                <a:solidFill>
                  <a:srgbClr val="000000"/>
                </a:solidFill>
                <a:latin typeface="SGEATB+å®ä½"/>
                <a:cs typeface="SGEATB+å®ä½"/>
              </a:rPr>
              <a:t>首选</a:t>
            </a:r>
            <a:r>
              <a:rPr sz="2000" spc="20">
                <a:solidFill>
                  <a:srgbClr val="000000"/>
                </a:solidFill>
                <a:latin typeface="MDVJKJ+å®ä½"/>
                <a:cs typeface="MDVJKJ+å®ä½"/>
              </a:rPr>
              <a:t>eMTC</a:t>
            </a:r>
            <a:r>
              <a:rPr sz="2000" spc="13">
                <a:solidFill>
                  <a:srgbClr val="000000"/>
                </a:solidFill>
                <a:latin typeface="SGEATB+å®ä½"/>
                <a:cs typeface="SGEATB+å®ä½"/>
              </a:rPr>
              <a:t>，以快速部署和占领市场。</a:t>
            </a:r>
            <a:r>
              <a:rPr sz="2000" spc="12">
                <a:solidFill>
                  <a:srgbClr val="000000"/>
                </a:solidFill>
                <a:latin typeface="MDVJKJ+å®ä½"/>
                <a:cs typeface="MDVJKJ+å®ä½"/>
              </a:rPr>
              <a:t>NB-IoT</a:t>
            </a:r>
            <a:r>
              <a:rPr sz="2000" spc="12">
                <a:solidFill>
                  <a:srgbClr val="000000"/>
                </a:solidFill>
                <a:latin typeface="SGEATB+å®ä½"/>
                <a:cs typeface="SGEATB+å®ä½"/>
              </a:rPr>
              <a:t>网络则需要继续评估。</a:t>
            </a: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7214" y="2719843"/>
            <a:ext cx="2997073" cy="3746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98"/>
              </a:lnSpc>
              <a:spcBef>
                <a:spcPct val="0"/>
              </a:spcBef>
              <a:spcAft>
                <a:spcPct val="0"/>
              </a:spcAft>
            </a:pPr>
            <a:r>
              <a:rPr sz="11800">
                <a:solidFill>
                  <a:srgbClr val="C00000"/>
                </a:solidFill>
                <a:latin typeface="POKQJQ+å®ä½"/>
                <a:cs typeface="POKQJQ+å®ä½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883" y="3111778"/>
            <a:ext cx="4403979" cy="16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0"/>
              </a:lnSpc>
              <a:spcBef>
                <a:spcPct val="0"/>
              </a:spcBef>
              <a:spcAft>
                <a:spcPct val="0"/>
              </a:spcAft>
            </a:pPr>
            <a:r>
              <a:rPr sz="5350" spc="-11">
                <a:solidFill>
                  <a:srgbClr val="2DA2BF"/>
                </a:solidFill>
                <a:latin typeface="POKQJQ+å®ä½"/>
                <a:cs typeface="POKQJQ+å®ä½"/>
              </a:rPr>
              <a:t>NB</a:t>
            </a:r>
            <a:r>
              <a:rPr sz="5350" spc="-22">
                <a:solidFill>
                  <a:srgbClr val="2DA2BF"/>
                </a:solidFill>
                <a:latin typeface="SVIAQM+å®ä½"/>
                <a:cs typeface="SVIAQM+å®ä½"/>
              </a:rPr>
              <a:t>技术特点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052876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HOJDMC+å¾®è½¯é�»,Bold"/>
                <a:cs typeface="HOJDMC+å¾®è½¯é�»,Bold"/>
              </a:rPr>
              <a:t>技术规范演进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7660" y="960945"/>
            <a:ext cx="11479237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LOQNRE+å®ä½"/>
                <a:cs typeface="LOQNRE+å®ä½"/>
              </a:rPr>
              <a:t>3GPP NB-IoT</a:t>
            </a:r>
            <a:r>
              <a:rPr sz="2400" spc="13">
                <a:solidFill>
                  <a:srgbClr val="000000"/>
                </a:solidFill>
                <a:latin typeface="JFGSLR+å®ä½"/>
                <a:cs typeface="JFGSLR+å®ä½"/>
              </a:rPr>
              <a:t>的标准化始于</a:t>
            </a:r>
            <a:r>
              <a:rPr sz="2400" spc="12">
                <a:solidFill>
                  <a:srgbClr val="000000"/>
                </a:solidFill>
                <a:latin typeface="LOQNRE+å®ä½"/>
                <a:cs typeface="LOQNRE+å®ä½"/>
              </a:rPr>
              <a:t>2015</a:t>
            </a:r>
            <a:r>
              <a:rPr sz="2400" spc="12">
                <a:solidFill>
                  <a:srgbClr val="000000"/>
                </a:solidFill>
                <a:latin typeface="JFGSLR+å®ä½"/>
                <a:cs typeface="JFGSLR+å®ä½"/>
              </a:rPr>
              <a:t>年</a:t>
            </a:r>
            <a:r>
              <a:rPr sz="2400" spc="12">
                <a:solidFill>
                  <a:srgbClr val="000000"/>
                </a:solidFill>
                <a:latin typeface="LOQNRE+å®ä½"/>
                <a:cs typeface="LOQNRE+å®ä½"/>
              </a:rPr>
              <a:t>9</a:t>
            </a:r>
            <a:r>
              <a:rPr sz="2400" spc="13">
                <a:solidFill>
                  <a:srgbClr val="000000"/>
                </a:solidFill>
                <a:latin typeface="JFGSLR+å®ä½"/>
                <a:cs typeface="JFGSLR+å®ä½"/>
              </a:rPr>
              <a:t>月，于</a:t>
            </a:r>
            <a:r>
              <a:rPr sz="2400" spc="12">
                <a:solidFill>
                  <a:srgbClr val="000000"/>
                </a:solidFill>
                <a:latin typeface="LOQNRE+å®ä½"/>
                <a:cs typeface="LOQNRE+å®ä½"/>
              </a:rPr>
              <a:t>2016</a:t>
            </a:r>
            <a:r>
              <a:rPr sz="2400" spc="12">
                <a:solidFill>
                  <a:srgbClr val="000000"/>
                </a:solidFill>
                <a:latin typeface="JFGSLR+å®ä½"/>
                <a:cs typeface="JFGSLR+å®ä½"/>
              </a:rPr>
              <a:t>年</a:t>
            </a:r>
            <a:r>
              <a:rPr sz="2400" spc="12">
                <a:solidFill>
                  <a:srgbClr val="000000"/>
                </a:solidFill>
                <a:latin typeface="LOQNRE+å®ä½"/>
                <a:cs typeface="LOQNRE+å®ä½"/>
              </a:rPr>
              <a:t>7</a:t>
            </a:r>
            <a:r>
              <a:rPr sz="2400" spc="12">
                <a:solidFill>
                  <a:srgbClr val="000000"/>
                </a:solidFill>
                <a:latin typeface="JFGSLR+å®ä½"/>
                <a:cs typeface="JFGSLR+å®ä½"/>
              </a:rPr>
              <a:t>月</a:t>
            </a:r>
            <a:r>
              <a:rPr sz="2400" spc="10">
                <a:solidFill>
                  <a:srgbClr val="000000"/>
                </a:solidFill>
                <a:latin typeface="LOQNRE+å®ä½"/>
                <a:cs typeface="LOQNRE+å®ä½"/>
              </a:rPr>
              <a:t>R13</a:t>
            </a:r>
            <a:r>
              <a:rPr sz="2400" spc="34">
                <a:solidFill>
                  <a:srgbClr val="000000"/>
                </a:solidFill>
                <a:latin typeface="LOQNRE+å®ä½"/>
                <a:cs typeface="LOQNRE+å®ä½"/>
              </a:rPr>
              <a:t> </a:t>
            </a:r>
            <a:r>
              <a:rPr sz="2400" spc="14">
                <a:solidFill>
                  <a:srgbClr val="000000"/>
                </a:solidFill>
                <a:latin typeface="LOQNRE+å®ä½"/>
                <a:cs typeface="LOQNRE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JFGSLR+å®ä½"/>
                <a:cs typeface="JFGSLR+å®ä½"/>
              </a:rPr>
              <a:t>标准完成。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36026" y="2092776"/>
            <a:ext cx="2825486" cy="829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3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  <a:r>
              <a:rPr sz="2400">
                <a:solidFill>
                  <a:srgbClr val="FFFFFF"/>
                </a:solidFill>
                <a:latin typeface="JFGSLR+å®ä½"/>
                <a:cs typeface="JFGSLR+å®ä½"/>
              </a:rPr>
              <a:t>下一步演进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44663" y="3035316"/>
            <a:ext cx="2760637" cy="922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1. </a:t>
            </a:r>
            <a:r>
              <a:rPr sz="1800">
                <a:solidFill>
                  <a:srgbClr val="C00000"/>
                </a:solidFill>
                <a:latin typeface="JFGSLR+å®ä½"/>
                <a:cs typeface="JFGSLR+å®ä½"/>
              </a:rPr>
              <a:t>定位：</a:t>
            </a: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E-CID</a:t>
            </a:r>
            <a:r>
              <a:rPr sz="1800">
                <a:solidFill>
                  <a:srgbClr val="C00000"/>
                </a:solidFill>
                <a:latin typeface="JFGSLR+å®ä½"/>
                <a:cs typeface="JFGSLR+å®ä½"/>
              </a:rPr>
              <a:t>，</a:t>
            </a: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OTDOA</a:t>
            </a:r>
          </a:p>
          <a:p>
            <a:pPr marL="0" marR="0">
              <a:lnSpc>
                <a:spcPts val="1802"/>
              </a:lnSpc>
              <a:spcBef>
                <a:spcPts val="957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2. 14dBm </a:t>
            </a:r>
            <a:r>
              <a:rPr sz="1800">
                <a:solidFill>
                  <a:srgbClr val="C00000"/>
                </a:solidFill>
                <a:latin typeface="JFGSLR+å®ä½"/>
                <a:cs typeface="JFGSLR+å®ä½"/>
              </a:rPr>
              <a:t>发射功率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44663" y="3736737"/>
            <a:ext cx="4863757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3. </a:t>
            </a:r>
            <a:r>
              <a:rPr sz="1800">
                <a:solidFill>
                  <a:srgbClr val="C00000"/>
                </a:solidFill>
                <a:latin typeface="JFGSLR+å®ä½"/>
                <a:cs typeface="JFGSLR+å®ä½"/>
              </a:rPr>
              <a:t>吞吐率提升</a:t>
            </a:r>
            <a:r>
              <a:rPr sz="1800" spc="45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C00000"/>
                </a:solidFill>
                <a:latin typeface="LOQNRE+å®ä½"/>
                <a:cs typeface="LOQNRE+å®ä½"/>
              </a:rPr>
              <a:t>(DL114kbps/UL142.5kbps)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44663" y="4022607"/>
            <a:ext cx="2388204" cy="1337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11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C00000"/>
                </a:solidFill>
                <a:latin typeface="Arial Unicode MS"/>
                <a:cs typeface="Arial Unicode MS"/>
              </a:rPr>
              <a:t>4.</a:t>
            </a:r>
            <a:r>
              <a:rPr sz="1450" spc="1093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1800">
                <a:solidFill>
                  <a:srgbClr val="C00000"/>
                </a:solidFill>
                <a:latin typeface="Arial Unicode MS"/>
                <a:cs typeface="Arial Unicode MS"/>
              </a:rPr>
              <a:t>NPRACH增强</a:t>
            </a:r>
          </a:p>
          <a:p>
            <a:pPr marL="0" marR="0">
              <a:lnSpc>
                <a:spcPts val="2411"/>
              </a:lnSpc>
              <a:spcBef>
                <a:spcPts val="398"/>
              </a:spcBef>
              <a:spcAft>
                <a:spcPct val="0"/>
              </a:spcAft>
            </a:pPr>
            <a:r>
              <a:rPr sz="1450">
                <a:solidFill>
                  <a:srgbClr val="C00000"/>
                </a:solidFill>
                <a:latin typeface="Arial Unicode MS"/>
                <a:cs typeface="Arial Unicode MS"/>
              </a:rPr>
              <a:t>5.</a:t>
            </a:r>
            <a:r>
              <a:rPr sz="1450" spc="1093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1800">
                <a:solidFill>
                  <a:srgbClr val="C00000"/>
                </a:solidFill>
                <a:latin typeface="Arial Unicode MS"/>
                <a:cs typeface="Arial Unicode MS"/>
              </a:rPr>
              <a:t>Differ group</a:t>
            </a:r>
            <a:r>
              <a:rPr sz="1800" spc="16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1800">
                <a:solidFill>
                  <a:srgbClr val="C00000"/>
                </a:solidFill>
                <a:latin typeface="Arial Unicode MS"/>
                <a:cs typeface="Arial Unicode MS"/>
              </a:rPr>
              <a:t>QoS</a:t>
            </a:r>
          </a:p>
          <a:p>
            <a:pPr marL="0" marR="0">
              <a:lnSpc>
                <a:spcPts val="2414"/>
              </a:lnSpc>
              <a:spcBef>
                <a:spcPts val="345"/>
              </a:spcBef>
              <a:spcAft>
                <a:spcPct val="0"/>
              </a:spcAft>
            </a:pPr>
            <a:r>
              <a:rPr sz="1450">
                <a:solidFill>
                  <a:srgbClr val="C00000"/>
                </a:solidFill>
                <a:latin typeface="Arial Unicode MS"/>
                <a:cs typeface="Arial Unicode MS"/>
              </a:rPr>
              <a:t>6.</a:t>
            </a:r>
            <a:r>
              <a:rPr sz="1450" spc="1093">
                <a:solidFill>
                  <a:srgbClr val="C00000"/>
                </a:solidFill>
                <a:latin typeface="Arial Unicode MS"/>
                <a:cs typeface="Arial Unicode MS"/>
              </a:rPr>
              <a:t> </a:t>
            </a:r>
            <a:r>
              <a:rPr sz="1800">
                <a:solidFill>
                  <a:srgbClr val="C00000"/>
                </a:solidFill>
                <a:latin typeface="Arial Unicode MS"/>
                <a:cs typeface="Arial Unicode MS"/>
              </a:rPr>
              <a:t>SC-PTM</a:t>
            </a:r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7627167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UNDGJT+å¾®è½¯é�»,Bold"/>
                <a:cs typeface="UNDGJT+å¾®è½¯é�»,Bold"/>
              </a:rPr>
              <a:t>关键技术：</a:t>
            </a:r>
            <a:r>
              <a:rPr sz="3200" b="1">
                <a:solidFill>
                  <a:srgbClr val="C00000"/>
                </a:solidFill>
                <a:latin typeface="SGGRQL+å¾®è½¯é�»,Bold"/>
                <a:cs typeface="SGGRQL+å¾®è½¯é�»,Bold"/>
              </a:rPr>
              <a:t>PSM</a:t>
            </a:r>
            <a:r>
              <a:rPr sz="3200" b="1">
                <a:solidFill>
                  <a:srgbClr val="C00000"/>
                </a:solidFill>
                <a:latin typeface="UNDGJT+å¾®è½¯é�»,Bold"/>
                <a:cs typeface="UNDGJT+å¾®è½¯é�»,Bold"/>
              </a:rPr>
              <a:t>，最大程度降低功耗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6687" y="899611"/>
            <a:ext cx="13073743" cy="1004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spc="21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2000">
                <a:solidFill>
                  <a:srgbClr val="C00000"/>
                </a:solidFill>
                <a:latin typeface="SCENBF+å¾®è½¯é�»"/>
                <a:cs typeface="SCENBF+å¾®è½¯é�»"/>
              </a:rPr>
              <a:t>（</a:t>
            </a:r>
            <a:r>
              <a:rPr sz="2000" spc="-22">
                <a:solidFill>
                  <a:srgbClr val="C00000"/>
                </a:solidFill>
                <a:latin typeface="HPKVAS+å¾®è½¯é�»"/>
                <a:cs typeface="HPKVAS+å¾®è½¯é�»"/>
              </a:rPr>
              <a:t>Power</a:t>
            </a:r>
            <a:r>
              <a:rPr sz="2000" spc="-13">
                <a:solidFill>
                  <a:srgbClr val="C00000"/>
                </a:solidFill>
                <a:latin typeface="HPKVAS+å¾®è½¯é�»"/>
                <a:cs typeface="HPKVAS+å¾®è½¯é�»"/>
              </a:rPr>
              <a:t> </a:t>
            </a:r>
            <a:r>
              <a:rPr sz="2000">
                <a:solidFill>
                  <a:srgbClr val="C00000"/>
                </a:solidFill>
                <a:latin typeface="HPKVAS+å¾®è½¯é�»"/>
                <a:cs typeface="HPKVAS+å¾®è½¯é�»"/>
              </a:rPr>
              <a:t>Saving Mode</a:t>
            </a:r>
            <a:r>
              <a:rPr sz="2000">
                <a:solidFill>
                  <a:srgbClr val="C00000"/>
                </a:solidFill>
                <a:latin typeface="SCENBF+å¾®è½¯é�»"/>
                <a:cs typeface="SCENBF+å¾®è½¯é�»"/>
              </a:rPr>
              <a:t>）</a:t>
            </a:r>
            <a:r>
              <a:rPr sz="2000" spc="14">
                <a:solidFill>
                  <a:srgbClr val="000000"/>
                </a:solidFill>
                <a:latin typeface="CESDNR+å®ä½"/>
                <a:cs typeface="CESDNR+å®ä½"/>
              </a:rPr>
              <a:t>是一种功率节省模式，终端进入</a:t>
            </a:r>
            <a:r>
              <a:rPr sz="2000" spc="12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2000" spc="11">
                <a:solidFill>
                  <a:srgbClr val="000000"/>
                </a:solidFill>
                <a:latin typeface="CESDNR+å®ä½"/>
                <a:cs typeface="CESDNR+å®ä½"/>
              </a:rPr>
              <a:t>状态会关闭收发信号机，不监听无线</a:t>
            </a:r>
          </a:p>
          <a:p>
            <a:pPr marL="0" marR="0">
              <a:lnSpc>
                <a:spcPts val="2004"/>
              </a:lnSpc>
              <a:spcBef>
                <a:spcPts val="553"/>
              </a:spcBef>
              <a:spcAft>
                <a:spcPct val="0"/>
              </a:spcAft>
            </a:pPr>
            <a:r>
              <a:rPr sz="2000" spc="14">
                <a:solidFill>
                  <a:srgbClr val="000000"/>
                </a:solidFill>
                <a:latin typeface="CESDNR+å®ä½"/>
                <a:cs typeface="CESDNR+å®ä½"/>
              </a:rPr>
              <a:t>侧寻呼，与网络无任何消息交互（网络状态保持），处于最省电状态，最大程度降低功耗。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1856" y="2000559"/>
            <a:ext cx="711708" cy="7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终端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功率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3167" y="2000559"/>
            <a:ext cx="711708" cy="7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终端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功率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73666" y="2020998"/>
            <a:ext cx="916228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连接态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42690" y="2077386"/>
            <a:ext cx="916228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连接态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20596" y="2673278"/>
            <a:ext cx="1120140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空闲状态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05851" y="2662348"/>
            <a:ext cx="1120140" cy="751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767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状态</a:t>
            </a:r>
          </a:p>
          <a:p>
            <a:pPr marL="0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休眠模式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00639" y="2662610"/>
            <a:ext cx="1120444" cy="751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767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状态</a:t>
            </a:r>
          </a:p>
          <a:p>
            <a:pPr marL="0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休眠模式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79378" y="3388661"/>
            <a:ext cx="929008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alibri"/>
                <a:cs typeface="Calibri"/>
              </a:rPr>
              <a:t>Time(s)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55869" y="3426761"/>
            <a:ext cx="712012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时间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8678" y="3727886"/>
            <a:ext cx="4852482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连接态终端功率：</a:t>
            </a: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Tx(23dBm): 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200mW</a:t>
            </a: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,Rx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：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80mW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34458" y="3717853"/>
            <a:ext cx="5599996" cy="52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空闲态终端功率：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3mW</a:t>
            </a:r>
            <a:r>
              <a:rPr sz="1600" spc="2829">
                <a:solidFill>
                  <a:srgbClr val="C00000"/>
                </a:solidFill>
                <a:latin typeface="QCQQFF+å®ä½"/>
                <a:cs typeface="QCQQFF+å®ä½"/>
              </a:rPr>
              <a:t> </a:t>
            </a: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状态终端功率：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0.015mW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42283" y="4261762"/>
            <a:ext cx="937026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Paging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31659" y="4696253"/>
            <a:ext cx="675940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2757" y="4741600"/>
            <a:ext cx="2291131" cy="922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119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16" baseline="43500">
                <a:solidFill>
                  <a:srgbClr val="000000"/>
                </a:solidFill>
                <a:latin typeface="QCQQFF+å®ä½"/>
                <a:cs typeface="QCQQFF+å®ä½"/>
              </a:rPr>
              <a:t>UE</a:t>
            </a:r>
            <a:r>
              <a:rPr sz="2400" baseline="43500">
                <a:solidFill>
                  <a:srgbClr val="000000"/>
                </a:solidFill>
                <a:latin typeface="CESDNR+å®ä½"/>
                <a:cs typeface="CESDNR+å®ä½"/>
              </a:rPr>
              <a:t>功耗</a:t>
            </a:r>
            <a:r>
              <a:rPr sz="2400" spc="215" baseline="43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0" baseline="43500">
                <a:solidFill>
                  <a:srgbClr val="000000"/>
                </a:solidFill>
                <a:latin typeface="CESDNR+å®ä½"/>
                <a:cs typeface="CESDNR+å®ä½"/>
              </a:rPr>
              <a:t>数据发送</a:t>
            </a:r>
          </a:p>
          <a:p>
            <a:pPr marL="331012" marR="0">
              <a:lnSpc>
                <a:spcPts val="1598"/>
              </a:lnSpc>
              <a:spcBef>
                <a:spcPts val="2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不活动计时器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388852" y="5397344"/>
            <a:ext cx="72263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3860" y="5611220"/>
            <a:ext cx="2143506" cy="995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无线基站启动“不活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动计时器”，</a:t>
            </a: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默认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20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秒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，基站可优化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765925" y="5631439"/>
            <a:ext cx="61168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807462" y="5654604"/>
            <a:ext cx="276611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126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aseline="34299">
                <a:solidFill>
                  <a:srgbClr val="000000"/>
                </a:solidFill>
                <a:latin typeface="CESDNR+å®ä½"/>
                <a:cs typeface="CESDNR+å®ä½"/>
              </a:rPr>
              <a:t>激活定时器</a:t>
            </a:r>
            <a:r>
              <a:rPr sz="2400" spc="98" baseline="342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aseline="34400">
                <a:solidFill>
                  <a:srgbClr val="000000"/>
                </a:solidFill>
                <a:latin typeface="CESDNR+å®ä½"/>
                <a:cs typeface="CESDNR+å®ä½"/>
              </a:rPr>
              <a:t>空闲状态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125969" y="5701441"/>
            <a:ext cx="4132923" cy="75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5">
                <a:solidFill>
                  <a:srgbClr val="000000"/>
                </a:solidFill>
                <a:latin typeface="QCQQFF+å®ä½"/>
                <a:cs typeface="QCQQFF+å®ä½"/>
              </a:rPr>
              <a:t>Active-Timer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超时后，终端进入</a:t>
            </a: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状态</a:t>
            </a:r>
          </a:p>
          <a:p>
            <a:pPr marL="0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TAU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周期：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54</a:t>
            </a: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分钟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-310</a:t>
            </a: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小时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47060" y="5928915"/>
            <a:ext cx="3649083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终端进入</a:t>
            </a:r>
            <a:r>
              <a:rPr sz="1600" b="1">
                <a:solidFill>
                  <a:srgbClr val="000000"/>
                </a:solidFill>
                <a:latin typeface="Calibri"/>
                <a:cs typeface="Calibri"/>
              </a:rPr>
              <a:t>Idle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态后，启动激活定时器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47060" y="6172755"/>
            <a:ext cx="3351263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（</a:t>
            </a:r>
            <a:r>
              <a:rPr sz="1600" b="1">
                <a:solidFill>
                  <a:srgbClr val="000000"/>
                </a:solidFill>
                <a:latin typeface="Calibri"/>
                <a:cs typeface="Calibri"/>
              </a:rPr>
              <a:t>Active-Timer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），</a:t>
            </a: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秒到</a:t>
            </a: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186</a:t>
            </a:r>
            <a:r>
              <a:rPr sz="1600">
                <a:solidFill>
                  <a:srgbClr val="C00000"/>
                </a:solidFill>
                <a:latin typeface="CESDNR+å®ä½"/>
                <a:cs typeface="CESDNR+å®ä½"/>
              </a:rPr>
              <a:t>分钟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125969" y="6260749"/>
            <a:ext cx="2952255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QCQQFF+å®ä½"/>
                <a:cs typeface="QCQQFF+å®ä½"/>
              </a:rPr>
              <a:t>PSM</a:t>
            </a:r>
            <a:r>
              <a:rPr sz="1600">
                <a:solidFill>
                  <a:srgbClr val="000000"/>
                </a:solidFill>
                <a:latin typeface="CESDNR+å®ä½"/>
                <a:cs typeface="CESDNR+å®ä½"/>
              </a:rPr>
              <a:t>周期最大可配置</a:t>
            </a:r>
            <a:r>
              <a:rPr sz="1600" spc="16">
                <a:solidFill>
                  <a:srgbClr val="C00000"/>
                </a:solidFill>
                <a:latin typeface="QCQQFF+å®ä½"/>
                <a:cs typeface="QCQQFF+å®ä½"/>
              </a:rPr>
              <a:t>310hours</a:t>
            </a: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10436938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CKUTDC+å¾®è½¯é�»,Bold"/>
                <a:cs typeface="CKUTDC+å¾®è½¯é�»,Bold"/>
              </a:rPr>
              <a:t>关键技术：</a:t>
            </a:r>
            <a:r>
              <a:rPr sz="3200" b="1">
                <a:solidFill>
                  <a:srgbClr val="C00000"/>
                </a:solidFill>
                <a:latin typeface="GBVEVJ+å¾®è½¯é�»,Bold"/>
                <a:cs typeface="GBVEVJ+å¾®è½¯é�»,Bold"/>
              </a:rPr>
              <a:t>PSM</a:t>
            </a:r>
            <a:r>
              <a:rPr sz="3200" b="1">
                <a:solidFill>
                  <a:srgbClr val="C00000"/>
                </a:solidFill>
                <a:latin typeface="CKUTDC+å¾®è½¯é�»,Bold"/>
                <a:cs typeface="CKUTDC+å¾®è½¯é�»,Bold"/>
              </a:rPr>
              <a:t>，适宜数据上报业务，无下行控制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1129" y="949936"/>
            <a:ext cx="11617576" cy="94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7">
                <a:solidFill>
                  <a:srgbClr val="C00000"/>
                </a:solidFill>
                <a:latin typeface="FARMGH+å®ä½"/>
                <a:cs typeface="FARMGH+å®ä½"/>
              </a:rPr>
              <a:t>上行：</a:t>
            </a:r>
            <a:r>
              <a:rPr sz="2000" spc="16">
                <a:solidFill>
                  <a:srgbClr val="000000"/>
                </a:solidFill>
                <a:latin typeface="FARMGH+å®ä½"/>
                <a:cs typeface="FARMGH+å®ä½"/>
              </a:rPr>
              <a:t>处于</a:t>
            </a:r>
            <a:r>
              <a:rPr sz="2000" spc="20">
                <a:solidFill>
                  <a:srgbClr val="000000"/>
                </a:solidFill>
                <a:latin typeface="WOBRKR+å®ä½"/>
                <a:cs typeface="WOBRKR+å®ä½"/>
              </a:rPr>
              <a:t>PSM</a:t>
            </a:r>
            <a:r>
              <a:rPr sz="2000" spc="12">
                <a:solidFill>
                  <a:srgbClr val="000000"/>
                </a:solidFill>
                <a:latin typeface="FARMGH+å®ä½"/>
                <a:cs typeface="FARMGH+å®ä½"/>
              </a:rPr>
              <a:t>模式的终端，有两种方式进入连接状态，</a:t>
            </a:r>
            <a:r>
              <a:rPr sz="2000" spc="13">
                <a:solidFill>
                  <a:srgbClr val="C00000"/>
                </a:solidFill>
                <a:latin typeface="FARMGH+å®ä½"/>
                <a:cs typeface="FARMGH+å®ä½"/>
              </a:rPr>
              <a:t>用户数据上报或周期性位置更新。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17">
                <a:solidFill>
                  <a:srgbClr val="C00000"/>
                </a:solidFill>
                <a:latin typeface="FARMGH+å®ä½"/>
                <a:cs typeface="FARMGH+å®ä½"/>
              </a:rPr>
              <a:t>下行：</a:t>
            </a:r>
            <a:r>
              <a:rPr sz="2000" spc="16">
                <a:solidFill>
                  <a:srgbClr val="000000"/>
                </a:solidFill>
                <a:latin typeface="FARMGH+å®ä½"/>
                <a:cs typeface="FARMGH+å®ä½"/>
              </a:rPr>
              <a:t>处于</a:t>
            </a:r>
            <a:r>
              <a:rPr sz="2000" spc="20">
                <a:solidFill>
                  <a:srgbClr val="000000"/>
                </a:solidFill>
                <a:latin typeface="WOBRKR+å®ä½"/>
                <a:cs typeface="WOBRKR+å®ä½"/>
              </a:rPr>
              <a:t>PSM</a:t>
            </a:r>
            <a:r>
              <a:rPr sz="2000" spc="13">
                <a:solidFill>
                  <a:srgbClr val="000000"/>
                </a:solidFill>
                <a:latin typeface="FARMGH+å®ä½"/>
                <a:cs typeface="FARMGH+å®ä½"/>
              </a:rPr>
              <a:t>模式的终端，网络无法下发到水表，</a:t>
            </a:r>
            <a:r>
              <a:rPr sz="2000" spc="13">
                <a:solidFill>
                  <a:srgbClr val="FF0000"/>
                </a:solidFill>
                <a:latin typeface="FARMGH+å®ä½"/>
                <a:cs typeface="FARMGH+å®ä½"/>
              </a:rPr>
              <a:t>无法收到下行数据</a:t>
            </a:r>
            <a:r>
              <a:rPr sz="2000">
                <a:solidFill>
                  <a:srgbClr val="000000"/>
                </a:solidFill>
                <a:latin typeface="FARMGH+å®ä½"/>
                <a:cs typeface="FARMGH+å®ä½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35875" y="1938710"/>
            <a:ext cx="717041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WOBRKR+å®ä½"/>
                <a:cs typeface="WOBRKR+å®ä½"/>
              </a:rPr>
              <a:t>SPGW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40275" y="2025578"/>
            <a:ext cx="613410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WOBRKR+å®ä½"/>
                <a:cs typeface="WOBRKR+å®ä½"/>
              </a:rPr>
              <a:t>MME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5924" y="2335458"/>
            <a:ext cx="1166935" cy="12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FARMGH+å®ä½"/>
                <a:cs typeface="FARMGH+å®ä½"/>
              </a:rPr>
              <a:t>下行数据包</a:t>
            </a:r>
          </a:p>
          <a:p>
            <a:pPr marL="0" marR="0">
              <a:lnSpc>
                <a:spcPts val="1404"/>
              </a:lnSpc>
              <a:spcBef>
                <a:spcPts val="5279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FARMGH+å®ä½"/>
                <a:cs typeface="FARMGH+å®ä½"/>
              </a:rPr>
              <a:t>缓存数据包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60492" y="2367208"/>
            <a:ext cx="116109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FARMGH+å®ä½"/>
                <a:cs typeface="FARMGH+å®ä½"/>
              </a:rPr>
              <a:t>下行数据包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8899" y="2616255"/>
            <a:ext cx="711707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水表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47158" y="3057130"/>
            <a:ext cx="2280313" cy="484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0000"/>
                </a:solidFill>
                <a:latin typeface="FARMGH+å®ä½"/>
                <a:cs typeface="FARMGH+å®ä½"/>
              </a:rPr>
              <a:t>用户不可达，缓存</a:t>
            </a:r>
            <a:r>
              <a:rPr sz="1400" b="1">
                <a:solidFill>
                  <a:srgbClr val="FF0000"/>
                </a:solidFill>
                <a:latin typeface="Calibri"/>
                <a:cs typeface="Calibri"/>
              </a:rPr>
              <a:t>XX</a:t>
            </a:r>
            <a:r>
              <a:rPr sz="1400" spc="16">
                <a:solidFill>
                  <a:srgbClr val="FF0000"/>
                </a:solidFill>
                <a:latin typeface="FARMGH+å®ä½"/>
                <a:cs typeface="FARMGH+å®ä½"/>
              </a:rPr>
              <a:t>时间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68712" y="3385240"/>
            <a:ext cx="1534973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WOBRKR+å®ä½"/>
                <a:cs typeface="WOBRKR+å®ä½"/>
              </a:rPr>
              <a:t>IoT</a:t>
            </a: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平台</a:t>
            </a:r>
            <a:r>
              <a:rPr sz="1600" spc="16">
                <a:solidFill>
                  <a:srgbClr val="000000"/>
                </a:solidFill>
                <a:latin typeface="WOBRKR+å®ä½"/>
                <a:cs typeface="WOBRKR+å®ä½"/>
              </a:rPr>
              <a:t>/</a:t>
            </a:r>
            <a:r>
              <a:rPr sz="1600" spc="10">
                <a:solidFill>
                  <a:srgbClr val="000000"/>
                </a:solidFill>
                <a:latin typeface="FARMGH+å®ä½"/>
                <a:cs typeface="FARMGH+å®ä½"/>
              </a:rPr>
              <a:t>应用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27988" y="3434008"/>
            <a:ext cx="3286125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终端进入连接态，再发送数据包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81277" y="4422449"/>
            <a:ext cx="2625851" cy="1313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数据传输接入，释放空口</a:t>
            </a:r>
          </a:p>
          <a:p>
            <a:pPr marL="1163446" marR="0">
              <a:lnSpc>
                <a:spcPts val="2400"/>
              </a:lnSpc>
              <a:spcBef>
                <a:spcPts val="3235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FARMGH+å®ä½"/>
                <a:cs typeface="FARMGH+å®ä½"/>
              </a:rPr>
              <a:t>连接态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95260" y="4405177"/>
            <a:ext cx="1528572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激活时间到期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96046" y="5001458"/>
            <a:ext cx="1626073" cy="829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3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PSM</a:t>
            </a:r>
            <a:r>
              <a:rPr sz="2400">
                <a:solidFill>
                  <a:srgbClr val="FFFFFF"/>
                </a:solidFill>
                <a:latin typeface="FARMGH+å®ä½"/>
                <a:cs typeface="FARMGH+å®ä½"/>
              </a:rPr>
              <a:t>模式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73522" y="5050472"/>
            <a:ext cx="137160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FARMGH+å®ä½"/>
                <a:cs typeface="FARMGH+å®ä½"/>
              </a:rPr>
              <a:t>空闲态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45856" y="5776117"/>
            <a:ext cx="2142745" cy="751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OBRKR+å®ä½"/>
                <a:cs typeface="WOBRKR+å®ä½"/>
              </a:rPr>
              <a:t>1</a:t>
            </a:r>
            <a:r>
              <a:rPr sz="1600" spc="20">
                <a:solidFill>
                  <a:srgbClr val="000000"/>
                </a:solidFill>
                <a:latin typeface="WOBRKR+å®ä½"/>
                <a:cs typeface="WOBRKR+å®ä½"/>
              </a:rPr>
              <a:t> </a:t>
            </a:r>
            <a:r>
              <a:rPr sz="1600">
                <a:solidFill>
                  <a:srgbClr val="C00000"/>
                </a:solidFill>
                <a:latin typeface="FARMGH+å®ä½"/>
                <a:cs typeface="FARMGH+å®ä½"/>
              </a:rPr>
              <a:t>上行</a:t>
            </a: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数据需要传输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OBRKR+å®ä½"/>
                <a:cs typeface="WOBRKR+å®ä½"/>
              </a:rPr>
              <a:t>2</a:t>
            </a:r>
            <a:r>
              <a:rPr sz="1600" spc="20">
                <a:solidFill>
                  <a:srgbClr val="000000"/>
                </a:solidFill>
                <a:latin typeface="WOBRKR+å®ä½"/>
                <a:cs typeface="WOBRKR+å®ä½"/>
              </a:rPr>
              <a:t> </a:t>
            </a: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周期性</a:t>
            </a:r>
            <a:r>
              <a:rPr sz="1600" spc="16">
                <a:solidFill>
                  <a:srgbClr val="000000"/>
                </a:solidFill>
                <a:latin typeface="WOBRKR+å®ä½"/>
                <a:cs typeface="WOBRKR+å®ä½"/>
              </a:rPr>
              <a:t>TAU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21536" y="5856584"/>
            <a:ext cx="2700756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有</a:t>
            </a:r>
            <a:r>
              <a:rPr sz="1600">
                <a:solidFill>
                  <a:srgbClr val="C00000"/>
                </a:solidFill>
                <a:latin typeface="FARMGH+å®ä½"/>
                <a:cs typeface="FARMGH+å®ä½"/>
              </a:rPr>
              <a:t>上行</a:t>
            </a:r>
            <a:r>
              <a:rPr sz="1600" spc="16">
                <a:solidFill>
                  <a:srgbClr val="C00000"/>
                </a:solidFill>
                <a:latin typeface="WOBRKR+å®ä½"/>
                <a:cs typeface="WOBRKR+å®ä½"/>
              </a:rPr>
              <a:t>/</a:t>
            </a:r>
            <a:r>
              <a:rPr sz="1600">
                <a:solidFill>
                  <a:srgbClr val="C00000"/>
                </a:solidFill>
                <a:latin typeface="FARMGH+å®ä½"/>
                <a:cs typeface="FARMGH+å®ä½"/>
              </a:rPr>
              <a:t>下行</a:t>
            </a:r>
            <a:r>
              <a:rPr sz="1600">
                <a:solidFill>
                  <a:srgbClr val="000000"/>
                </a:solidFill>
                <a:latin typeface="FARMGH+å®ä½"/>
                <a:cs typeface="FARMGH+å®ä½"/>
              </a:rPr>
              <a:t>数据需要传输</a:t>
            </a:r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8957" y="145832"/>
            <a:ext cx="751582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MGRNWV+å¾®è½¯é�»,Bold"/>
                <a:cs typeface="MGRNWV+å¾®è½¯é�»,Bold"/>
              </a:rPr>
              <a:t>关键技术：</a:t>
            </a:r>
            <a:r>
              <a:rPr sz="3200" b="1" spc="138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JTURPE+å¾®è½¯é�»,Bold"/>
                <a:cs typeface="JTURPE+å¾®è½¯é�»,Bold"/>
              </a:rPr>
              <a:t>eDRX</a:t>
            </a:r>
            <a:r>
              <a:rPr sz="3200" b="1">
                <a:solidFill>
                  <a:srgbClr val="C00000"/>
                </a:solidFill>
                <a:latin typeface="MGRNWV+å¾®è½¯é�»,Bold"/>
                <a:cs typeface="MGRNWV+å¾®è½¯é�»,Bold"/>
              </a:rPr>
              <a:t>，降低空闲态功耗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146" y="892939"/>
            <a:ext cx="12976572" cy="1005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KCAQHC+å®ä½"/>
                <a:cs typeface="KCAQHC+å®ä½"/>
              </a:rPr>
              <a:t>eDRX</a:t>
            </a:r>
            <a:r>
              <a:rPr sz="2000">
                <a:solidFill>
                  <a:srgbClr val="000000"/>
                </a:solidFill>
                <a:latin typeface="ILDNCA+å®ä½"/>
                <a:cs typeface="ILDNCA+å®ä½"/>
              </a:rPr>
              <a:t>（</a:t>
            </a:r>
            <a:r>
              <a:rPr sz="2000" spc="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C00000"/>
                </a:solidFill>
                <a:latin typeface="OHTQVU+å¾®è½¯é�»"/>
                <a:cs typeface="OHTQVU+å¾®è½¯é�»"/>
              </a:rPr>
              <a:t>Extended</a:t>
            </a:r>
            <a:r>
              <a:rPr sz="2000" spc="-19">
                <a:solidFill>
                  <a:srgbClr val="C00000"/>
                </a:solidFill>
                <a:latin typeface="OHTQVU+å¾®è½¯é�»"/>
                <a:cs typeface="OHTQVU+å¾®è½¯é�»"/>
              </a:rPr>
              <a:t> </a:t>
            </a:r>
            <a:r>
              <a:rPr sz="2000">
                <a:solidFill>
                  <a:srgbClr val="C00000"/>
                </a:solidFill>
                <a:latin typeface="OHTQVU+å¾®è½¯é�»"/>
                <a:cs typeface="OHTQVU+å¾®è½¯é�»"/>
              </a:rPr>
              <a:t>iscontinuousReception</a:t>
            </a:r>
            <a:r>
              <a:rPr sz="2000" spc="12">
                <a:solidFill>
                  <a:srgbClr val="C00000"/>
                </a:solidFill>
                <a:latin typeface="OHTQVU+å¾®è½¯é�»"/>
                <a:cs typeface="OHTQVU+å¾®è½¯é�»"/>
              </a:rPr>
              <a:t> </a:t>
            </a:r>
            <a:r>
              <a:rPr sz="2000" spc="15">
                <a:solidFill>
                  <a:srgbClr val="000000"/>
                </a:solidFill>
                <a:latin typeface="ILDNCA+å®ä½"/>
                <a:cs typeface="ILDNCA+å®ä½"/>
              </a:rPr>
              <a:t>）：通过扩展终端监听网络寻呼的周期，</a:t>
            </a:r>
            <a:r>
              <a:rPr sz="2000" spc="12">
                <a:solidFill>
                  <a:srgbClr val="FF0000"/>
                </a:solidFill>
                <a:latin typeface="ILDNCA+å®ä½"/>
                <a:cs typeface="ILDNCA+å®ä½"/>
              </a:rPr>
              <a:t>减少终端监听网</a:t>
            </a:r>
          </a:p>
          <a:p>
            <a:pPr marL="0" marR="0">
              <a:lnSpc>
                <a:spcPts val="2004"/>
              </a:lnSpc>
              <a:spcBef>
                <a:spcPts val="556"/>
              </a:spcBef>
              <a:spcAft>
                <a:spcPct val="0"/>
              </a:spcAft>
            </a:pPr>
            <a:r>
              <a:rPr sz="2000" spc="17">
                <a:solidFill>
                  <a:srgbClr val="FF0000"/>
                </a:solidFill>
                <a:latin typeface="ILDNCA+å®ä½"/>
                <a:cs typeface="ILDNCA+å®ä½"/>
              </a:rPr>
              <a:t>络寻呼次数</a:t>
            </a:r>
            <a:r>
              <a:rPr sz="2000" spc="13">
                <a:solidFill>
                  <a:srgbClr val="000000"/>
                </a:solidFill>
                <a:latin typeface="ILDNCA+å®ä½"/>
                <a:cs typeface="ILDNCA+å®ä½"/>
              </a:rPr>
              <a:t>，从而降低终端功耗。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49619" y="1952469"/>
            <a:ext cx="2499258" cy="506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Arial Unicode MS"/>
                <a:cs typeface="Arial Unicode MS"/>
              </a:rPr>
              <a:t>eDRX</a:t>
            </a:r>
            <a:r>
              <a:rPr sz="1400">
                <a:solidFill>
                  <a:srgbClr val="000000"/>
                </a:solidFill>
                <a:latin typeface="ILDNCA+å®ä½"/>
                <a:cs typeface="ILDNCA+å®ä½"/>
              </a:rPr>
              <a:t>周期最大可配置</a:t>
            </a:r>
            <a:r>
              <a:rPr sz="1400">
                <a:solidFill>
                  <a:srgbClr val="000000"/>
                </a:solidFill>
                <a:latin typeface="KCAQHC+å®ä½"/>
                <a:cs typeface="KCAQHC+å®ä½"/>
              </a:rPr>
              <a:t>2.92h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3175" y="2104240"/>
            <a:ext cx="1719710" cy="466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1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Arial"/>
                <a:cs typeface="Arial"/>
              </a:rPr>
              <a:t>DRX Cycle:</a:t>
            </a:r>
            <a:r>
              <a:rPr sz="1400" b="1" spc="3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000000"/>
                </a:solidFill>
                <a:latin typeface="Arial"/>
                <a:cs typeface="Arial"/>
              </a:rPr>
              <a:t>1.28s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19951" y="2553166"/>
            <a:ext cx="567514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PTW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2965" y="3065930"/>
            <a:ext cx="985186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UE Power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47076" y="4150467"/>
            <a:ext cx="1121067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56865" y="4177518"/>
            <a:ext cx="96842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DRX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711942" y="4276712"/>
            <a:ext cx="634216" cy="484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32094" y="4576952"/>
            <a:ext cx="1719228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Arial"/>
                <a:cs typeface="Arial"/>
              </a:rPr>
              <a:t>DRX</a:t>
            </a:r>
            <a:r>
              <a:rPr sz="1400" b="1" spc="1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000000"/>
                </a:solidFill>
                <a:latin typeface="Arial"/>
                <a:cs typeface="Arial"/>
              </a:rPr>
              <a:t>Cycle:</a:t>
            </a:r>
            <a:r>
              <a:rPr sz="1400" b="1" spc="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000000"/>
                </a:solidFill>
                <a:latin typeface="Arial"/>
                <a:cs typeface="Arial"/>
              </a:rPr>
              <a:t>1.28s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48726" y="5171172"/>
            <a:ext cx="2487167" cy="96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ILDNCA+å®ä½"/>
                <a:cs typeface="ILDNCA+å®ä½"/>
              </a:rPr>
              <a:t>使用长周期</a:t>
            </a: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eDRX</a:t>
            </a:r>
            <a:r>
              <a:rPr sz="2000">
                <a:solidFill>
                  <a:srgbClr val="000000"/>
                </a:solidFill>
                <a:latin typeface="ILDNCA+å®ä½"/>
                <a:cs typeface="ILDNCA+å®ä½"/>
              </a:rPr>
              <a:t>能</a:t>
            </a:r>
          </a:p>
          <a:p>
            <a:pPr marL="158495" marR="0">
              <a:lnSpc>
                <a:spcPts val="2004"/>
              </a:lnSpc>
              <a:spcBef>
                <a:spcPts val="396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ILDNCA+å®ä½"/>
                <a:cs typeface="ILDNCA+å®ä½"/>
              </a:rPr>
              <a:t>够明显降低功耗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0612" y="5235165"/>
            <a:ext cx="5239251" cy="1145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C00000"/>
                </a:solidFill>
                <a:latin typeface="KCAQHC+å®ä½"/>
                <a:cs typeface="KCAQHC+å®ä½"/>
              </a:rPr>
              <a:t>eDRX</a:t>
            </a:r>
            <a:r>
              <a:rPr sz="1800" spc="12">
                <a:solidFill>
                  <a:srgbClr val="C00000"/>
                </a:solidFill>
                <a:latin typeface="ILDNCA+å®ä½"/>
                <a:cs typeface="ILDNCA+å®ä½"/>
              </a:rPr>
              <a:t>周期：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最小</a:t>
            </a:r>
            <a:r>
              <a:rPr sz="1800" spc="12">
                <a:solidFill>
                  <a:srgbClr val="000000"/>
                </a:solidFill>
                <a:latin typeface="KCAQHC+å®ä½"/>
                <a:cs typeface="KCAQHC+å®ä½"/>
              </a:rPr>
              <a:t>20.48s</a:t>
            </a:r>
            <a:r>
              <a:rPr sz="1800" spc="4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，最大为</a:t>
            </a:r>
            <a:r>
              <a:rPr sz="1800" spc="12">
                <a:solidFill>
                  <a:srgbClr val="000000"/>
                </a:solidFill>
                <a:latin typeface="KCAQHC+å®ä½"/>
                <a:cs typeface="KCAQHC+å®ä½"/>
              </a:rPr>
              <a:t>2.92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小时</a:t>
            </a:r>
          </a:p>
          <a:p>
            <a:pPr marL="0" marR="0">
              <a:lnSpc>
                <a:spcPts val="1997"/>
              </a:lnSpc>
              <a:spcBef>
                <a:spcPts val="165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C00000"/>
                </a:solidFill>
                <a:latin typeface="KCAQHC+å®ä½"/>
                <a:cs typeface="KCAQHC+å®ä½"/>
              </a:rPr>
              <a:t>PTW</a:t>
            </a:r>
            <a:r>
              <a:rPr sz="1800" spc="12">
                <a:solidFill>
                  <a:srgbClr val="C00000"/>
                </a:solidFill>
                <a:latin typeface="ILDNCA+å®ä½"/>
                <a:cs typeface="ILDNCA+å®ä½"/>
              </a:rPr>
              <a:t>寻呼窗口：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最小</a:t>
            </a:r>
            <a:r>
              <a:rPr sz="1800" spc="13">
                <a:solidFill>
                  <a:srgbClr val="000000"/>
                </a:solidFill>
                <a:latin typeface="KCAQHC+å®ä½"/>
                <a:cs typeface="KCAQHC+å®ä½"/>
              </a:rPr>
              <a:t>2.56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秒，最大</a:t>
            </a:r>
            <a:r>
              <a:rPr sz="1800" spc="12">
                <a:solidFill>
                  <a:srgbClr val="000000"/>
                </a:solidFill>
                <a:latin typeface="KCAQHC+å®ä½"/>
                <a:cs typeface="KCAQHC+å®ä½"/>
              </a:rPr>
              <a:t>40.96</a:t>
            </a:r>
            <a:r>
              <a:rPr sz="1800">
                <a:solidFill>
                  <a:srgbClr val="000000"/>
                </a:solidFill>
                <a:latin typeface="ILDNCA+å®ä½"/>
                <a:cs typeface="ILDNCA+å®ä½"/>
              </a:rPr>
              <a:t>秒</a:t>
            </a:r>
          </a:p>
          <a:p>
            <a:pPr marL="0" marR="0">
              <a:lnSpc>
                <a:spcPts val="1997"/>
              </a:lnSpc>
              <a:spcBef>
                <a:spcPts val="112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C00000"/>
                </a:solidFill>
                <a:latin typeface="KCAQHC+å®ä½"/>
                <a:cs typeface="KCAQHC+å®ä½"/>
              </a:rPr>
              <a:t>DRX</a:t>
            </a:r>
            <a:r>
              <a:rPr sz="1800" spc="12">
                <a:solidFill>
                  <a:srgbClr val="C00000"/>
                </a:solidFill>
                <a:latin typeface="ILDNCA+å®ä½"/>
                <a:cs typeface="ILDNCA+å®ä½"/>
              </a:rPr>
              <a:t>寻呼周期：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最小</a:t>
            </a:r>
            <a:r>
              <a:rPr sz="1800" spc="13">
                <a:solidFill>
                  <a:srgbClr val="000000"/>
                </a:solidFill>
                <a:latin typeface="KCAQHC+å®ä½"/>
                <a:cs typeface="KCAQHC+å®ä½"/>
              </a:rPr>
              <a:t>1.28</a:t>
            </a:r>
            <a:r>
              <a:rPr sz="1800" spc="12">
                <a:solidFill>
                  <a:srgbClr val="000000"/>
                </a:solidFill>
                <a:latin typeface="ILDNCA+å®ä½"/>
                <a:cs typeface="ILDNCA+å®ä½"/>
              </a:rPr>
              <a:t>秒，最大</a:t>
            </a:r>
            <a:r>
              <a:rPr sz="1800" spc="12">
                <a:solidFill>
                  <a:srgbClr val="000000"/>
                </a:solidFill>
                <a:latin typeface="KCAQHC+å®ä½"/>
                <a:cs typeface="KCAQHC+å®ä½"/>
              </a:rPr>
              <a:t>10.24</a:t>
            </a:r>
            <a:r>
              <a:rPr sz="1800">
                <a:solidFill>
                  <a:srgbClr val="000000"/>
                </a:solidFill>
                <a:latin typeface="ILDNCA+å®ä½"/>
                <a:cs typeface="ILDNCA+å®ä½"/>
              </a:rPr>
              <a:t>秒</a:t>
            </a: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1077062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CPCVEQ+å¾®è½¯é�»,Bold"/>
                <a:cs typeface="CPCVEQ+å¾®è½¯é�»,Bold"/>
              </a:rPr>
              <a:t>关键技术：</a:t>
            </a:r>
            <a:r>
              <a:rPr sz="3200" b="1" spc="13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TMCSWL+å¾®è½¯é�»,Bold"/>
                <a:cs typeface="TMCSWL+å¾®è½¯é�»,Bold"/>
              </a:rPr>
              <a:t>eDRX/DRX</a:t>
            </a:r>
            <a:r>
              <a:rPr sz="3200" b="1" spc="16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CPCVEQ+å¾®è½¯é�»,Bold"/>
                <a:cs typeface="CPCVEQ+å¾®è½¯é�»,Bold"/>
              </a:rPr>
              <a:t>适宜反向控制特殊应用场景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95818" y="947273"/>
            <a:ext cx="98881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C00000"/>
                </a:solidFill>
                <a:latin typeface="Calibri"/>
                <a:cs typeface="Calibri"/>
              </a:rPr>
              <a:t>DRX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31136" y="998410"/>
            <a:ext cx="1071372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WVPUAD+é»ä½"/>
                <a:cs typeface="WVPUAD+é»ä½"/>
              </a:rPr>
              <a:t>eDRX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5526" y="1440402"/>
            <a:ext cx="6173962" cy="1245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2">
                <a:solidFill>
                  <a:srgbClr val="000000"/>
                </a:solidFill>
                <a:latin typeface="FRBLVC+å®ä½"/>
                <a:cs typeface="FRBLVC+å®ä½"/>
              </a:rPr>
              <a:t>上行：使用长时间的</a:t>
            </a:r>
            <a:r>
              <a:rPr sz="2000" spc="14">
                <a:solidFill>
                  <a:srgbClr val="000000"/>
                </a:solidFill>
                <a:latin typeface="RKIFTN+å®ä½"/>
                <a:cs typeface="RKIFTN+å®ä½"/>
              </a:rPr>
              <a:t>eDRX</a:t>
            </a:r>
            <a:r>
              <a:rPr sz="2000" spc="11">
                <a:solidFill>
                  <a:srgbClr val="000000"/>
                </a:solidFill>
                <a:latin typeface="FRBLVC+å®ä½"/>
                <a:cs typeface="FRBLVC+å®ä½"/>
              </a:rPr>
              <a:t>周期，可以节省功耗。</a:t>
            </a:r>
          </a:p>
          <a:p>
            <a:pPr marL="0" marR="0">
              <a:lnSpc>
                <a:spcPts val="2004"/>
              </a:lnSpc>
              <a:spcBef>
                <a:spcPts val="397"/>
              </a:spcBef>
              <a:spcAft>
                <a:spcPct val="0"/>
              </a:spcAft>
            </a:pPr>
            <a:r>
              <a:rPr sz="2000" spc="14">
                <a:solidFill>
                  <a:srgbClr val="000000"/>
                </a:solidFill>
                <a:latin typeface="FRBLVC+å®ä½"/>
                <a:cs typeface="FRBLVC+å®ä½"/>
              </a:rPr>
              <a:t>下行：可以在一定的时间周期内下发消息（分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RBLVC+å®ä½"/>
                <a:cs typeface="FRBLVC+å®ä½"/>
              </a:rPr>
              <a:t>钟或小时）。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04127" y="1585835"/>
            <a:ext cx="6171634" cy="126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RBLVC+å®ä½"/>
                <a:cs typeface="FRBLVC+å®ä½"/>
              </a:rPr>
              <a:t>终端自带电源，使用</a:t>
            </a: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DRX</a:t>
            </a:r>
            <a:r>
              <a:rPr sz="2000" spc="13">
                <a:solidFill>
                  <a:srgbClr val="000000"/>
                </a:solidFill>
                <a:latin typeface="FRBLVC+å®ä½"/>
                <a:cs typeface="FRBLVC+å®ä½"/>
              </a:rPr>
              <a:t>缩短下行控制时间。</a:t>
            </a:r>
          </a:p>
          <a:p>
            <a:pPr marL="0" marR="0">
              <a:lnSpc>
                <a:spcPts val="2004"/>
              </a:lnSpc>
              <a:spcBef>
                <a:spcPts val="551"/>
              </a:spcBef>
              <a:spcAft>
                <a:spcPct val="0"/>
              </a:spcAft>
            </a:pPr>
            <a:r>
              <a:rPr sz="2000" spc="13">
                <a:solidFill>
                  <a:srgbClr val="000000"/>
                </a:solidFill>
                <a:latin typeface="FRBLVC+å®ä½"/>
                <a:cs typeface="FRBLVC+å®ä½"/>
              </a:rPr>
              <a:t>对于下行消息频次，需要严格控制，风险较高。</a:t>
            </a:r>
          </a:p>
          <a:p>
            <a:pPr marL="0" marR="0">
              <a:lnSpc>
                <a:spcPts val="2004"/>
              </a:lnSpc>
              <a:spcBef>
                <a:spcPts val="240"/>
              </a:spcBef>
              <a:spcAft>
                <a:spcPct val="0"/>
              </a:spcAft>
            </a:pPr>
            <a:r>
              <a:rPr sz="2000" spc="15">
                <a:solidFill>
                  <a:srgbClr val="FF0000"/>
                </a:solidFill>
                <a:latin typeface="FRBLVC+å®ä½"/>
                <a:cs typeface="FRBLVC+å®ä½"/>
              </a:rPr>
              <a:t>建议充分测试，避免同时大量数据下发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5526" y="2335506"/>
            <a:ext cx="382592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FF0000"/>
                </a:solidFill>
                <a:latin typeface="FRBLVC+å®ä½"/>
                <a:cs typeface="FRBLVC+å®ä½"/>
              </a:rPr>
              <a:t>优选这种方式，降低网络负荷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32962" y="3317216"/>
            <a:ext cx="268859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RBLVC+å®ä½"/>
                <a:cs typeface="FRBLVC+å®ä½"/>
              </a:rPr>
              <a:t>平台在</a:t>
            </a:r>
            <a:r>
              <a:rPr sz="2000" spc="20">
                <a:solidFill>
                  <a:srgbClr val="000000"/>
                </a:solidFill>
                <a:latin typeface="RKIFTN+å®ä½"/>
                <a:cs typeface="RKIFTN+å®ä½"/>
              </a:rPr>
              <a:t>eDRX</a:t>
            </a:r>
            <a:r>
              <a:rPr sz="2000" spc="13">
                <a:solidFill>
                  <a:srgbClr val="000000"/>
                </a:solidFill>
                <a:latin typeface="FRBLVC+å®ä½"/>
                <a:cs typeface="FRBLVC+å®ä½"/>
              </a:rPr>
              <a:t>周期达到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32962" y="3622016"/>
            <a:ext cx="268401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RBLVC+å®ä½"/>
                <a:cs typeface="FRBLVC+å®ä½"/>
              </a:rPr>
              <a:t>时可下发数据到终端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41485" y="3710789"/>
            <a:ext cx="2171700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RBLVC+å®ä½"/>
                <a:cs typeface="FRBLVC+å®ä½"/>
              </a:rPr>
              <a:t>秒级寻呼到终端</a:t>
            </a: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11549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LUVHMB+å¾®è½¯é�»,Bold"/>
                <a:cs typeface="LUVHMB+å¾®è½¯é�»,Bold"/>
              </a:rPr>
              <a:t>关键技术：</a:t>
            </a:r>
            <a:r>
              <a:rPr sz="3200" b="1">
                <a:solidFill>
                  <a:srgbClr val="C00000"/>
                </a:solidFill>
                <a:latin typeface="JQMNNQ+å¾®è½¯é�»,Bold"/>
                <a:cs typeface="JQMNNQ+å¾®è½¯é�»,Bold"/>
              </a:rPr>
              <a:t>PSM</a:t>
            </a:r>
            <a:r>
              <a:rPr sz="3200" b="1">
                <a:solidFill>
                  <a:srgbClr val="C00000"/>
                </a:solidFill>
                <a:latin typeface="LUVHMB+å¾®è½¯é�»,Bold"/>
                <a:cs typeface="LUVHMB+å¾®è½¯é�»,Bold"/>
              </a:rPr>
              <a:t>和</a:t>
            </a:r>
            <a:r>
              <a:rPr sz="3200" b="1">
                <a:solidFill>
                  <a:srgbClr val="C00000"/>
                </a:solidFill>
                <a:latin typeface="JQMNNQ+å¾®è½¯é�»,Bold"/>
                <a:cs typeface="JQMNNQ+å¾®è½¯é�»,Bold"/>
              </a:rPr>
              <a:t>eDRX</a:t>
            </a:r>
            <a:r>
              <a:rPr sz="3200" b="1">
                <a:solidFill>
                  <a:srgbClr val="C00000"/>
                </a:solidFill>
                <a:latin typeface="LUVHMB+å¾®è½¯é�»,Bold"/>
                <a:cs typeface="LUVHMB+å¾®è½¯é�»,Bold"/>
              </a:rPr>
              <a:t>结合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19" y="968819"/>
            <a:ext cx="11637966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MQHNHO+å®ä½"/>
                <a:cs typeface="MQHNHO+å®ä½"/>
              </a:rPr>
              <a:t>PSM</a:t>
            </a:r>
            <a:r>
              <a:rPr sz="2400" spc="12">
                <a:solidFill>
                  <a:srgbClr val="000000"/>
                </a:solidFill>
                <a:latin typeface="AEPKQN+å®ä½"/>
                <a:cs typeface="AEPKQN+å®ä½"/>
              </a:rPr>
              <a:t>和</a:t>
            </a:r>
            <a:r>
              <a:rPr sz="2400" spc="12">
                <a:solidFill>
                  <a:srgbClr val="000000"/>
                </a:solidFill>
                <a:latin typeface="MQHNHO+å®ä½"/>
                <a:cs typeface="MQHNHO+å®ä½"/>
              </a:rPr>
              <a:t>eDRX</a:t>
            </a:r>
            <a:r>
              <a:rPr sz="2400" spc="12">
                <a:solidFill>
                  <a:srgbClr val="000000"/>
                </a:solidFill>
                <a:latin typeface="AEPKQN+å®ä½"/>
                <a:cs typeface="AEPKQN+å®ä½"/>
              </a:rPr>
              <a:t>可以同时使用，既使用</a:t>
            </a:r>
            <a:r>
              <a:rPr sz="2400" spc="12">
                <a:solidFill>
                  <a:srgbClr val="000000"/>
                </a:solidFill>
                <a:latin typeface="MQHNHO+å®ä½"/>
                <a:cs typeface="MQHNHO+å®ä½"/>
              </a:rPr>
              <a:t>PSM</a:t>
            </a:r>
            <a:r>
              <a:rPr sz="2400" spc="14">
                <a:solidFill>
                  <a:srgbClr val="000000"/>
                </a:solidFill>
                <a:latin typeface="AEPKQN+å®ä½"/>
                <a:cs typeface="AEPKQN+å®ä½"/>
              </a:rPr>
              <a:t>获取极低功耗，又能降低在空闲态功耗</a:t>
            </a: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31946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LKVWRF+å¾®è½¯é�»,Bold"/>
                <a:cs typeface="LKVWRF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TORDRD+å¾®è½¯é�»,Bold"/>
                <a:cs typeface="TORDRD+å¾®è½¯é�»,Bold"/>
              </a:rPr>
              <a:t>1</a:t>
            </a:r>
            <a:r>
              <a:rPr sz="3200" b="1">
                <a:solidFill>
                  <a:srgbClr val="C00000"/>
                </a:solidFill>
                <a:latin typeface="LKVWRF+å¾®è½¯é�»,Bold"/>
                <a:cs typeface="LKVWRF+å¾®è½¯é�»,Bold"/>
              </a:rPr>
              <a:t>：窄带（</a:t>
            </a:r>
            <a:r>
              <a:rPr sz="3200" b="1">
                <a:solidFill>
                  <a:srgbClr val="C00000"/>
                </a:solidFill>
                <a:latin typeface="TORDRD+å¾®è½¯é�»,Bold"/>
                <a:cs typeface="TORDRD+å¾®è½¯é�»,Bold"/>
              </a:rPr>
              <a:t>180KHz</a:t>
            </a:r>
            <a:r>
              <a:rPr sz="3200" b="1">
                <a:solidFill>
                  <a:srgbClr val="C00000"/>
                </a:solidFill>
                <a:latin typeface="LKVWRF+å¾®è½¯é�»,Bold"/>
                <a:cs typeface="LKVWRF+å¾®è½¯é�»,Bold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828" y="1234543"/>
            <a:ext cx="5849506" cy="1855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C00000"/>
                </a:solidFill>
                <a:latin typeface="PDNKKP+å®ä½"/>
                <a:cs typeface="PDNKKP+å®ä½"/>
              </a:rPr>
              <a:t>窄带：</a:t>
            </a:r>
            <a:r>
              <a:rPr sz="2000" spc="16">
                <a:solidFill>
                  <a:srgbClr val="000000"/>
                </a:solidFill>
                <a:latin typeface="OCCRSO+å®ä½"/>
                <a:cs typeface="OCCRSO+å®ä½"/>
              </a:rPr>
              <a:t>NB-IOT</a:t>
            </a:r>
            <a:r>
              <a:rPr sz="2000" spc="13">
                <a:solidFill>
                  <a:srgbClr val="000000"/>
                </a:solidFill>
                <a:latin typeface="PDNKKP+å®ä½"/>
                <a:cs typeface="PDNKKP+å®ä½"/>
              </a:rPr>
              <a:t>的频点带宽仅有</a:t>
            </a:r>
            <a:r>
              <a:rPr sz="2000" spc="10">
                <a:solidFill>
                  <a:srgbClr val="C00000"/>
                </a:solidFill>
                <a:latin typeface="OCCRSO+å®ä½"/>
                <a:cs typeface="OCCRSO+å®ä½"/>
              </a:rPr>
              <a:t>180KHz</a:t>
            </a:r>
          </a:p>
          <a:p>
            <a:pPr marL="0" marR="0">
              <a:lnSpc>
                <a:spcPts val="2226"/>
              </a:lnSpc>
              <a:spcBef>
                <a:spcPts val="173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OCCRSO+å®ä½"/>
                <a:cs typeface="OCCRSO+å®ä½"/>
              </a:rPr>
              <a:t>C</a:t>
            </a:r>
            <a:r>
              <a:rPr sz="2000" spc="16">
                <a:solidFill>
                  <a:srgbClr val="000000"/>
                </a:solidFill>
                <a:latin typeface="PDNKKP+å®ä½"/>
                <a:cs typeface="PDNKKP+å®ä½"/>
              </a:rPr>
              <a:t>网一个频点带宽为</a:t>
            </a:r>
            <a:r>
              <a:rPr sz="2000" spc="13">
                <a:solidFill>
                  <a:srgbClr val="000000"/>
                </a:solidFill>
                <a:latin typeface="OCCRSO+å®ä½"/>
                <a:cs typeface="OCCRSO+å®ä½"/>
              </a:rPr>
              <a:t>1.23M</a:t>
            </a:r>
            <a:r>
              <a:rPr sz="2000" spc="10">
                <a:solidFill>
                  <a:srgbClr val="000000"/>
                </a:solidFill>
                <a:latin typeface="PDNKKP+å®ä½"/>
                <a:cs typeface="PDNKKP+å®ä½"/>
              </a:rPr>
              <a:t>，是</a:t>
            </a:r>
            <a:r>
              <a:rPr sz="2000" spc="14">
                <a:solidFill>
                  <a:srgbClr val="000000"/>
                </a:solidFill>
                <a:latin typeface="OCCRSO+å®ä½"/>
                <a:cs typeface="OCCRSO+å®ä½"/>
              </a:rPr>
              <a:t>NB-IOT</a:t>
            </a:r>
            <a:r>
              <a:rPr sz="2000">
                <a:solidFill>
                  <a:srgbClr val="000000"/>
                </a:solidFill>
                <a:latin typeface="PDNKKP+å®ä½"/>
                <a:cs typeface="PDNKKP+å®ä½"/>
              </a:rPr>
              <a:t>的</a:t>
            </a:r>
            <a:r>
              <a:rPr sz="2000" spc="20">
                <a:solidFill>
                  <a:srgbClr val="C00000"/>
                </a:solidFill>
                <a:latin typeface="OCCRSO+å®ä½"/>
                <a:cs typeface="OCCRSO+å®ä½"/>
              </a:rPr>
              <a:t>6</a:t>
            </a:r>
            <a:r>
              <a:rPr sz="2000">
                <a:solidFill>
                  <a:srgbClr val="C00000"/>
                </a:solidFill>
                <a:latin typeface="PDNKKP+å®ä½"/>
                <a:cs typeface="PDNKKP+å®ä½"/>
              </a:rPr>
              <a:t>倍</a:t>
            </a:r>
          </a:p>
          <a:p>
            <a:pPr marL="0" marR="0">
              <a:lnSpc>
                <a:spcPts val="2224"/>
              </a:lnSpc>
              <a:spcBef>
                <a:spcPts val="178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OCCRSO+å®ä½"/>
                <a:cs typeface="OCCRSO+å®ä½"/>
              </a:rPr>
              <a:t>LTE</a:t>
            </a:r>
            <a:r>
              <a:rPr sz="2000" spc="15">
                <a:solidFill>
                  <a:srgbClr val="000000"/>
                </a:solidFill>
                <a:latin typeface="PDNKKP+å®ä½"/>
                <a:cs typeface="PDNKKP+å®ä½"/>
              </a:rPr>
              <a:t>一个频点带宽为</a:t>
            </a:r>
            <a:r>
              <a:rPr sz="2000" spc="12">
                <a:solidFill>
                  <a:srgbClr val="000000"/>
                </a:solidFill>
                <a:latin typeface="OCCRSO+å®ä½"/>
                <a:cs typeface="OCCRSO+å®ä½"/>
              </a:rPr>
              <a:t>15M</a:t>
            </a:r>
            <a:r>
              <a:rPr sz="2000" spc="16">
                <a:solidFill>
                  <a:srgbClr val="000000"/>
                </a:solidFill>
                <a:latin typeface="PDNKKP+å®ä½"/>
                <a:cs typeface="PDNKKP+å®ä½"/>
              </a:rPr>
              <a:t>，是</a:t>
            </a:r>
            <a:r>
              <a:rPr sz="2000" spc="12">
                <a:solidFill>
                  <a:srgbClr val="000000"/>
                </a:solidFill>
                <a:latin typeface="OCCRSO+å®ä½"/>
                <a:cs typeface="OCCRSO+å®ä½"/>
              </a:rPr>
              <a:t>NB-IOT</a:t>
            </a:r>
            <a:r>
              <a:rPr sz="2000" spc="16">
                <a:solidFill>
                  <a:srgbClr val="000000"/>
                </a:solidFill>
                <a:latin typeface="PDNKKP+å®ä½"/>
                <a:cs typeface="PDNKKP+å®ä½"/>
              </a:rPr>
              <a:t>的</a:t>
            </a:r>
            <a:r>
              <a:rPr sz="2000">
                <a:solidFill>
                  <a:srgbClr val="C00000"/>
                </a:solidFill>
                <a:latin typeface="OCCRSO+å®ä½"/>
                <a:cs typeface="OCCRSO+å®ä½"/>
              </a:rPr>
              <a:t>83</a:t>
            </a:r>
            <a:r>
              <a:rPr sz="2000">
                <a:solidFill>
                  <a:srgbClr val="C00000"/>
                </a:solidFill>
                <a:latin typeface="PDNKKP+å®ä½"/>
                <a:cs typeface="PDNKKP+å®ä½"/>
              </a:rPr>
              <a:t>倍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15">
                <a:solidFill>
                  <a:srgbClr val="000000"/>
                </a:solidFill>
                <a:latin typeface="PDNKKP+å®ä½"/>
                <a:cs typeface="PDNKKP+å®ä½"/>
              </a:rPr>
              <a:t>未来通过多载波扩容解决容量问题，单个</a:t>
            </a:r>
          </a:p>
          <a:p>
            <a:pPr marL="34290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PDNKKP+å®ä½"/>
                <a:cs typeface="PDNKKP+å®ä½"/>
              </a:rPr>
              <a:t>载频的容量受限</a:t>
            </a:r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5124" y="137011"/>
            <a:ext cx="9936045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WJERT+å¾®è½¯é�»,Bold"/>
                <a:cs typeface="GWJERT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OVVHCC+å¾®è½¯é�»,Bold"/>
                <a:cs typeface="OVVHCC+å¾®è½¯é�»,Bold"/>
              </a:rPr>
              <a:t>2</a:t>
            </a:r>
            <a:r>
              <a:rPr sz="3200" b="1">
                <a:solidFill>
                  <a:srgbClr val="C00000"/>
                </a:solidFill>
                <a:latin typeface="GWJERT+å¾®è½¯é�»,Bold"/>
                <a:cs typeface="GWJERT+å¾®è½¯é�»,Bold"/>
              </a:rPr>
              <a:t>：大连接（</a:t>
            </a:r>
            <a:r>
              <a:rPr sz="3200" b="1">
                <a:solidFill>
                  <a:srgbClr val="C00000"/>
                </a:solidFill>
                <a:latin typeface="OVVHCC+å¾®è½¯é�»,Bold"/>
                <a:cs typeface="OVVHCC+å¾®è½¯é�»,Bold"/>
              </a:rPr>
              <a:t>5</a:t>
            </a:r>
            <a:r>
              <a:rPr sz="3200" b="1">
                <a:solidFill>
                  <a:srgbClr val="C00000"/>
                </a:solidFill>
                <a:latin typeface="GWJERT+å¾®è½¯é�»,Bold"/>
                <a:cs typeface="GWJERT+å¾®è½¯é�»,Bold"/>
              </a:rPr>
              <a:t>万用户，特定业务模型）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3523" y="1208325"/>
            <a:ext cx="1776856" cy="680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36"/>
              </a:lnSpc>
              <a:spcBef>
                <a:spcPct val="0"/>
              </a:spcBef>
              <a:spcAft>
                <a:spcPct val="0"/>
              </a:spcAft>
            </a:pPr>
            <a:r>
              <a:rPr sz="2150">
                <a:solidFill>
                  <a:srgbClr val="000000"/>
                </a:solidFill>
                <a:latin typeface="REFFIJ+å®ä½"/>
                <a:cs typeface="REFFIJ+å®ä½"/>
              </a:rPr>
              <a:t>NB-IoT</a:t>
            </a:r>
            <a:r>
              <a:rPr sz="2150">
                <a:solidFill>
                  <a:srgbClr val="000000"/>
                </a:solidFill>
                <a:latin typeface="IGSHNA+å®ä½"/>
                <a:cs typeface="IGSHNA+å®ä½"/>
              </a:rPr>
              <a:t>基站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26298" y="1227304"/>
            <a:ext cx="2173529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IGSHNA+å®ä½"/>
                <a:cs typeface="IGSHNA+å®ä½"/>
              </a:rPr>
              <a:t>蜂窝物联核心网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512552" y="1227304"/>
            <a:ext cx="140451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IGSHNA+å®ä½"/>
                <a:cs typeface="IGSHNA+å®ä½"/>
              </a:rPr>
              <a:t>业务平台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3122" y="1471223"/>
            <a:ext cx="4930063" cy="1128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IGSHNA+å®ä½"/>
                <a:cs typeface="IGSHNA+å®ä½"/>
              </a:rPr>
              <a:t>业务模型：平均每个用户每</a:t>
            </a:r>
            <a:r>
              <a:rPr sz="2400" spc="12">
                <a:solidFill>
                  <a:srgbClr val="000000"/>
                </a:solidFill>
                <a:latin typeface="REFFIJ+å®ä½"/>
                <a:cs typeface="REFFIJ+å®ä½"/>
              </a:rPr>
              <a:t>2</a:t>
            </a:r>
            <a:r>
              <a:rPr sz="2400">
                <a:solidFill>
                  <a:srgbClr val="000000"/>
                </a:solidFill>
                <a:latin typeface="IGSHNA+å®ä½"/>
                <a:cs typeface="IGSHNA+å®ä½"/>
              </a:rPr>
              <a:t>小</a:t>
            </a:r>
          </a:p>
          <a:p>
            <a:pPr marL="0" marR="0">
              <a:lnSpc>
                <a:spcPts val="2400"/>
              </a:lnSpc>
              <a:spcBef>
                <a:spcPts val="482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IGSHNA+å®ä½"/>
                <a:cs typeface="IGSHNA+å®ä½"/>
              </a:rPr>
              <a:t>时一次数据传输，其他时间休眠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77758" y="2692217"/>
            <a:ext cx="2242058" cy="1016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04"/>
              </a:lnSpc>
              <a:spcBef>
                <a:spcPct val="0"/>
              </a:spcBef>
              <a:spcAft>
                <a:spcPct val="0"/>
              </a:spcAft>
            </a:pPr>
            <a:r>
              <a:rPr sz="3200" spc="17">
                <a:solidFill>
                  <a:srgbClr val="C00000"/>
                </a:solidFill>
                <a:latin typeface="IGSHNA+å®ä½"/>
                <a:cs typeface="IGSHNA+å®ä½"/>
              </a:rPr>
              <a:t>关键技术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9990" y="3033211"/>
            <a:ext cx="4960559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3GPP</a:t>
            </a:r>
            <a:r>
              <a:rPr sz="2000" b="1" spc="8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45.820</a:t>
            </a:r>
            <a:r>
              <a:rPr sz="2000" b="1">
                <a:solidFill>
                  <a:srgbClr val="FFFFFF"/>
                </a:solidFill>
                <a:latin typeface="GWJERT+å¾®è½¯é�»,Bold"/>
                <a:cs typeface="GWJERT+å¾®è½¯é�»,Bold"/>
              </a:rPr>
              <a:t>定义的</a:t>
            </a:r>
            <a:r>
              <a:rPr sz="20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NB-IoT</a:t>
            </a:r>
            <a:r>
              <a:rPr sz="2000" b="1">
                <a:solidFill>
                  <a:srgbClr val="FFFFFF"/>
                </a:solidFill>
                <a:latin typeface="GWJERT+å¾®è½¯é�»,Bold"/>
                <a:cs typeface="GWJERT+å¾®è½¯é�»,Bold"/>
              </a:rPr>
              <a:t>话务模型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7324" y="3466244"/>
            <a:ext cx="2797149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GWJERT+å¾®è½¯é�»,Bold"/>
                <a:cs typeface="GWJERT+å¾®è½¯é�»,Bold"/>
              </a:rPr>
              <a:t>用户接入时间间隔（小时）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82745" y="3466244"/>
            <a:ext cx="1115568" cy="999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GWJERT+å¾®è½¯é�»,Bold"/>
                <a:cs typeface="GWJERT+å¾®è½¯é�»,Bold"/>
              </a:rPr>
              <a:t>用户比例</a:t>
            </a:r>
          </a:p>
          <a:p>
            <a:pPr marL="185927" marR="0">
              <a:lnSpc>
                <a:spcPts val="2106"/>
              </a:lnSpc>
              <a:spcBef>
                <a:spcPts val="1256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40%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26708" y="3455837"/>
            <a:ext cx="5978410" cy="1342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C00000"/>
                </a:solidFill>
                <a:latin typeface="IGSHNA+å®ä½"/>
                <a:cs typeface="IGSHNA+å®ä½"/>
              </a:rPr>
              <a:t>信令：</a:t>
            </a:r>
            <a:r>
              <a:rPr sz="1600">
                <a:solidFill>
                  <a:srgbClr val="000000"/>
                </a:solidFill>
                <a:latin typeface="IGSHNA+å®ä½"/>
                <a:cs typeface="IGSHNA+å®ä½"/>
              </a:rPr>
              <a:t>减小空口信令开销</a:t>
            </a:r>
            <a:r>
              <a:rPr sz="1600" spc="16">
                <a:solidFill>
                  <a:srgbClr val="000000"/>
                </a:solidFill>
                <a:latin typeface="REFFIJ+å®ä½"/>
                <a:cs typeface="REFFIJ+å®ä½"/>
              </a:rPr>
              <a:t>(</a:t>
            </a:r>
            <a:r>
              <a:rPr sz="1600">
                <a:solidFill>
                  <a:srgbClr val="000000"/>
                </a:solidFill>
                <a:latin typeface="IGSHNA+å®ä½"/>
                <a:cs typeface="IGSHNA+å®ä½"/>
              </a:rPr>
              <a:t>相比</a:t>
            </a:r>
            <a:r>
              <a:rPr sz="1600" spc="16">
                <a:solidFill>
                  <a:srgbClr val="000000"/>
                </a:solidFill>
                <a:latin typeface="REFFIJ+å®ä½"/>
                <a:cs typeface="REFFIJ+å®ä½"/>
              </a:rPr>
              <a:t>LTE40%)</a:t>
            </a:r>
            <a:r>
              <a:rPr sz="1600">
                <a:solidFill>
                  <a:srgbClr val="000000"/>
                </a:solidFill>
                <a:latin typeface="IGSHNA+å®ä½"/>
                <a:cs typeface="IGSHNA+å®ä½"/>
              </a:rPr>
              <a:t>，提升频谱效率</a:t>
            </a:r>
          </a:p>
          <a:p>
            <a:pPr marL="0" marR="0">
              <a:lnSpc>
                <a:spcPts val="1774"/>
              </a:lnSpc>
              <a:spcBef>
                <a:spcPts val="1429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C00000"/>
                </a:solidFill>
                <a:latin typeface="IGSHNA+å®ä½"/>
                <a:cs typeface="IGSHNA+å®ä½"/>
              </a:rPr>
              <a:t>基站优化：</a:t>
            </a:r>
            <a:r>
              <a:rPr sz="1600" spc="10">
                <a:solidFill>
                  <a:srgbClr val="000000"/>
                </a:solidFill>
                <a:latin typeface="IGSHNA+å®ä½"/>
                <a:cs typeface="IGSHNA+å®ä½"/>
              </a:rPr>
              <a:t>独立的准入拥塞控制；终端上下文信息存储</a:t>
            </a:r>
          </a:p>
          <a:p>
            <a:pPr marL="0" marR="0">
              <a:lnSpc>
                <a:spcPts val="1771"/>
              </a:lnSpc>
              <a:spcBef>
                <a:spcPts val="1423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C00000"/>
                </a:solidFill>
                <a:latin typeface="IGSHNA+å®ä½"/>
                <a:cs typeface="IGSHNA+å®ä½"/>
              </a:rPr>
              <a:t>核心网优化：</a:t>
            </a:r>
            <a:r>
              <a:rPr sz="1600" spc="11">
                <a:solidFill>
                  <a:srgbClr val="000000"/>
                </a:solidFill>
                <a:latin typeface="IGSHNA+å®ä½"/>
                <a:cs typeface="IGSHNA+å®ä½"/>
              </a:rPr>
              <a:t>终端上下文存储；下行数据缓存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78507" y="3893345"/>
            <a:ext cx="55480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24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40992" y="4320319"/>
            <a:ext cx="42980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68673" y="4320319"/>
            <a:ext cx="743537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40%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40992" y="4747420"/>
            <a:ext cx="42980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68673" y="4747420"/>
            <a:ext cx="743537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15%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49551" y="5174394"/>
            <a:ext cx="612697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OVVHCC+å¾®è½¯é�»,Bold"/>
                <a:cs typeface="OVVHCC+å¾®è½¯é�»,Bold"/>
              </a:rPr>
              <a:t>0.5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431157" y="5174394"/>
            <a:ext cx="61881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5%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13904" y="5237916"/>
            <a:ext cx="2908045" cy="1128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4">
                <a:solidFill>
                  <a:srgbClr val="000000"/>
                </a:solidFill>
                <a:latin typeface="IGSHNA+å®ä½"/>
                <a:cs typeface="IGSHNA+å®ä½"/>
              </a:rPr>
              <a:t>周期越长越有利</a:t>
            </a:r>
          </a:p>
          <a:p>
            <a:pPr marL="0" marR="0">
              <a:lnSpc>
                <a:spcPts val="2400"/>
              </a:lnSpc>
              <a:spcBef>
                <a:spcPts val="482"/>
              </a:spcBef>
              <a:spcAft>
                <a:spcPct val="0"/>
              </a:spcAft>
            </a:pPr>
            <a:r>
              <a:rPr sz="2400" spc="13">
                <a:solidFill>
                  <a:srgbClr val="000000"/>
                </a:solidFill>
                <a:latin typeface="REFFIJ+å®ä½"/>
                <a:cs typeface="REFFIJ+å®ä½"/>
              </a:rPr>
              <a:t>NB</a:t>
            </a:r>
            <a:r>
              <a:rPr sz="2400" spc="12">
                <a:solidFill>
                  <a:srgbClr val="000000"/>
                </a:solidFill>
                <a:latin typeface="IGSHNA+å®ä½"/>
                <a:cs typeface="IGSHNA+å®ä½"/>
              </a:rPr>
              <a:t>业务大规模部署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90016" y="5601097"/>
            <a:ext cx="2334768" cy="99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GWJERT+å¾®è½¯é�»,Bold"/>
                <a:cs typeface="GWJERT+å¾®è½¯é�»,Bold"/>
              </a:rPr>
              <a:t>每小时每用户接入次数</a:t>
            </a:r>
          </a:p>
          <a:p>
            <a:pPr marL="202691" marR="0">
              <a:lnSpc>
                <a:spcPts val="2106"/>
              </a:lnSpc>
              <a:spcBef>
                <a:spcPts val="1258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GWJERT+å¾®è½¯é�»,Bold"/>
                <a:cs typeface="GWJERT+å¾®è½¯é�»,Bold"/>
              </a:rPr>
              <a:t>每小区支持用户数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75125" y="5601097"/>
            <a:ext cx="1132492" cy="99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111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0.467</a:t>
            </a:r>
          </a:p>
          <a:p>
            <a:pPr marL="0" marR="0">
              <a:lnSpc>
                <a:spcPts val="2106"/>
              </a:lnSpc>
              <a:spcBef>
                <a:spcPts val="1258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OVVHCC+å¾®è½¯é�»,Bold"/>
                <a:cs typeface="OVVHCC+å¾®è½¯é�»,Bold"/>
              </a:rPr>
              <a:t>52547</a:t>
            </a:r>
            <a:r>
              <a:rPr sz="1600" b="1">
                <a:solidFill>
                  <a:srgbClr val="000000"/>
                </a:solidFill>
                <a:latin typeface="GWJERT+å¾®è½¯é�»,Bold"/>
                <a:cs typeface="GWJERT+å¾®è½¯é�»,Bold"/>
              </a:rPr>
              <a:t>个</a:t>
            </a: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30859" y="123549"/>
            <a:ext cx="1423720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IPASSC+å¾®è½¯é�»,Bold"/>
                <a:cs typeface="IPASSC+å¾®è½¯é�»,Bold"/>
              </a:rPr>
              <a:t>目录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91484" y="1291836"/>
            <a:ext cx="1015898" cy="5407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96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C00000"/>
                </a:solidFill>
                <a:latin typeface="OLLCLL+å®ä½"/>
                <a:cs typeface="OLLCLL+å®ä½"/>
              </a:rPr>
              <a:t>1</a:t>
            </a:r>
          </a:p>
          <a:p>
            <a:pPr marL="0" marR="0">
              <a:lnSpc>
                <a:spcPts val="3996"/>
              </a:lnSpc>
              <a:spcBef>
                <a:spcPts val="4471"/>
              </a:spcBef>
              <a:spcAft>
                <a:spcPct val="0"/>
              </a:spcAft>
            </a:pPr>
            <a:r>
              <a:rPr sz="4000">
                <a:solidFill>
                  <a:srgbClr val="C00000"/>
                </a:solidFill>
                <a:latin typeface="OLLCLL+å®ä½"/>
                <a:cs typeface="OLLCLL+å®ä½"/>
              </a:rPr>
              <a:t>2</a:t>
            </a:r>
          </a:p>
          <a:p>
            <a:pPr marL="0" marR="0">
              <a:lnSpc>
                <a:spcPts val="3998"/>
              </a:lnSpc>
              <a:spcBef>
                <a:spcPts val="4003"/>
              </a:spcBef>
              <a:spcAft>
                <a:spcPct val="0"/>
              </a:spcAft>
            </a:pPr>
            <a:r>
              <a:rPr sz="4000">
                <a:solidFill>
                  <a:srgbClr val="C00000"/>
                </a:solidFill>
                <a:latin typeface="OLLCLL+å®ä½"/>
                <a:cs typeface="OLLCLL+å®ä½"/>
              </a:rPr>
              <a:t>3</a:t>
            </a:r>
          </a:p>
          <a:p>
            <a:pPr marL="0" marR="0">
              <a:lnSpc>
                <a:spcPts val="3998"/>
              </a:lnSpc>
              <a:spcBef>
                <a:spcPts val="3981"/>
              </a:spcBef>
              <a:spcAft>
                <a:spcPct val="0"/>
              </a:spcAft>
            </a:pPr>
            <a:r>
              <a:rPr sz="4000">
                <a:solidFill>
                  <a:srgbClr val="C00000"/>
                </a:solidFill>
                <a:latin typeface="OLLCLL+å®ä½"/>
                <a:cs typeface="OLLCLL+å®ä½"/>
              </a:rPr>
              <a:t>4</a:t>
            </a:r>
          </a:p>
          <a:p>
            <a:pPr marL="0" marR="0">
              <a:lnSpc>
                <a:spcPts val="3998"/>
              </a:lnSpc>
              <a:spcBef>
                <a:spcPts val="4087"/>
              </a:spcBef>
              <a:spcAft>
                <a:spcPct val="0"/>
              </a:spcAft>
            </a:pPr>
            <a:r>
              <a:rPr sz="4000">
                <a:solidFill>
                  <a:srgbClr val="C00000"/>
                </a:solidFill>
                <a:latin typeface="OLLCLL+å®ä½"/>
                <a:cs typeface="OLLCLL+å®ä½"/>
              </a:rPr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4802" y="1335936"/>
            <a:ext cx="2677667" cy="888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 spc="16">
                <a:solidFill>
                  <a:srgbClr val="FFFFFF"/>
                </a:solidFill>
                <a:latin typeface="OLLCLL+å®ä½"/>
                <a:cs typeface="OLLCLL+å®ä½"/>
              </a:rPr>
              <a:t>LPWA</a:t>
            </a:r>
            <a:r>
              <a:rPr sz="2800">
                <a:solidFill>
                  <a:srgbClr val="FFFFFF"/>
                </a:solidFill>
                <a:latin typeface="HFMGBK+å®ä½"/>
                <a:cs typeface="HFMGBK+å®ä½"/>
              </a:rPr>
              <a:t>背景介绍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84802" y="2411246"/>
            <a:ext cx="2318003" cy="888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 spc="16">
                <a:solidFill>
                  <a:srgbClr val="FFFFFF"/>
                </a:solidFill>
                <a:latin typeface="OLLCLL+å®ä½"/>
                <a:cs typeface="OLLCLL+å®ä½"/>
              </a:rPr>
              <a:t>NB</a:t>
            </a:r>
            <a:r>
              <a:rPr sz="2800">
                <a:solidFill>
                  <a:srgbClr val="FFFFFF"/>
                </a:solidFill>
                <a:latin typeface="HFMGBK+å®ä½"/>
                <a:cs typeface="HFMGBK+å®ä½"/>
              </a:rPr>
              <a:t>技术特点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84802" y="3433849"/>
            <a:ext cx="3028188" cy="292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FMGBK+å®ä½"/>
                <a:cs typeface="HFMGBK+å®ä½"/>
              </a:rPr>
              <a:t>网络与业务特点</a:t>
            </a:r>
          </a:p>
          <a:p>
            <a:pPr marL="0" marR="0">
              <a:lnSpc>
                <a:spcPts val="2796"/>
              </a:lnSpc>
              <a:spcBef>
                <a:spcPts val="5184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FMGBK+å®ä½"/>
                <a:cs typeface="HFMGBK+å®ä½"/>
              </a:rPr>
              <a:t>平台能力介绍</a:t>
            </a:r>
          </a:p>
          <a:p>
            <a:pPr marL="0" marR="0">
              <a:lnSpc>
                <a:spcPts val="2798"/>
              </a:lnSpc>
              <a:spcBef>
                <a:spcPts val="5286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FMGBK+å®ä½"/>
                <a:cs typeface="HFMGBK+å®ä½"/>
              </a:rPr>
              <a:t>典型应用场景</a:t>
            </a: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68348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ODOOBR+å¾®è½¯é�»,Bold"/>
                <a:cs typeface="ODOOBR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GTRFIP+å¾®è½¯é�»,Bold"/>
                <a:cs typeface="GTRFIP+å¾®è½¯é�»,Bold"/>
              </a:rPr>
              <a:t>3</a:t>
            </a:r>
            <a:r>
              <a:rPr sz="3200" b="1">
                <a:solidFill>
                  <a:srgbClr val="C00000"/>
                </a:solidFill>
                <a:latin typeface="ODOOBR+å¾®è½¯é�»,Bold"/>
                <a:cs typeface="ODOOBR+å¾®è½¯é�»,Bold"/>
              </a:rPr>
              <a:t>：低速率（</a:t>
            </a:r>
            <a:r>
              <a:rPr sz="3200" b="1">
                <a:solidFill>
                  <a:srgbClr val="C00000"/>
                </a:solidFill>
                <a:latin typeface="GTRFIP+å¾®è½¯é�»,Bold"/>
                <a:cs typeface="GTRFIP+å¾®è½¯é�»,Bold"/>
              </a:rPr>
              <a:t>20kbps</a:t>
            </a:r>
            <a:r>
              <a:rPr sz="3200" b="1">
                <a:solidFill>
                  <a:srgbClr val="C00000"/>
                </a:solidFill>
                <a:latin typeface="ODOOBR+å¾®è½¯é�»,Bold"/>
                <a:cs typeface="ODOOBR+å¾®è½¯é�»,Bold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696" y="994336"/>
            <a:ext cx="3921033" cy="795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C00000"/>
                </a:solidFill>
                <a:latin typeface="NEGGWS+å®ä½"/>
                <a:cs typeface="NEGGWS+å®ä½"/>
              </a:rPr>
              <a:t>单用户速率只有</a:t>
            </a:r>
            <a:r>
              <a:rPr sz="2400" spc="12">
                <a:solidFill>
                  <a:srgbClr val="C00000"/>
                </a:solidFill>
                <a:latin typeface="FKGQHE+å®ä½"/>
                <a:cs typeface="FKGQHE+å®ä½"/>
              </a:rPr>
              <a:t>20kbps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70676" y="997912"/>
            <a:ext cx="3407917" cy="79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C00000"/>
                </a:solidFill>
                <a:latin typeface="NEGGWS+å®ä½"/>
                <a:cs typeface="NEGGWS+å®ä½"/>
              </a:rPr>
              <a:t>单小区只有</a:t>
            </a:r>
            <a:r>
              <a:rPr sz="2400" spc="12">
                <a:solidFill>
                  <a:srgbClr val="C00000"/>
                </a:solidFill>
                <a:latin typeface="FKGQHE+å®ä½"/>
                <a:cs typeface="FKGQHE+å®ä½"/>
              </a:rPr>
              <a:t>250kbps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496" y="1364083"/>
            <a:ext cx="6169594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74">
                <a:solidFill>
                  <a:srgbClr val="000000"/>
                </a:solidFill>
                <a:latin typeface="NEGGWS+å®ä½"/>
                <a:cs typeface="NEGGWS+å®ä½"/>
              </a:rPr>
              <a:t>单用户测试上行理论峰值速率</a:t>
            </a:r>
            <a:r>
              <a:rPr sz="2000" spc="20">
                <a:solidFill>
                  <a:srgbClr val="000000"/>
                </a:solidFill>
                <a:latin typeface="FKGQHE+å®ä½"/>
                <a:cs typeface="FKGQHE+å®ä½"/>
              </a:rPr>
              <a:t>15.6kbps</a:t>
            </a:r>
            <a:r>
              <a:rPr sz="2000" spc="64">
                <a:solidFill>
                  <a:srgbClr val="000000"/>
                </a:solidFill>
                <a:latin typeface="NEGGWS+å®ä½"/>
                <a:cs typeface="NEGGWS+å®ä½"/>
              </a:rPr>
              <a:t>（</a:t>
            </a:r>
            <a:r>
              <a:rPr sz="2000" spc="12">
                <a:solidFill>
                  <a:srgbClr val="000000"/>
                </a:solidFill>
                <a:latin typeface="FKGQHE+å®ä½"/>
                <a:cs typeface="FKGQHE+å®ä½"/>
              </a:rPr>
              <a:t>15kHz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75476" y="1366869"/>
            <a:ext cx="6450172" cy="63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08">
                <a:solidFill>
                  <a:srgbClr val="000000"/>
                </a:solidFill>
                <a:latin typeface="NEGGWS+å®ä½"/>
                <a:cs typeface="NEGGWS+å®ä½"/>
              </a:rPr>
              <a:t>单小区测试按照目前参数配置上行理论峰值速率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4696" y="1677479"/>
            <a:ext cx="6280295" cy="713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FKGQHE+å®ä½"/>
                <a:cs typeface="FKGQHE+å®ä½"/>
              </a:rPr>
              <a:t>single-tone</a:t>
            </a:r>
            <a:r>
              <a:rPr sz="2000" spc="13">
                <a:solidFill>
                  <a:srgbClr val="000000"/>
                </a:solidFill>
                <a:latin typeface="NEGGWS+å®ä½"/>
                <a:cs typeface="NEGGWS+å®ä½"/>
              </a:rPr>
              <a:t>），下行理论峰值</a:t>
            </a:r>
            <a:r>
              <a:rPr sz="2400" spc="12">
                <a:solidFill>
                  <a:srgbClr val="000000"/>
                </a:solidFill>
                <a:latin typeface="NEGGWS+å®ä½"/>
                <a:cs typeface="NEGGWS+å®ä½"/>
              </a:rPr>
              <a:t>速率</a:t>
            </a:r>
            <a:r>
              <a:rPr sz="2400" spc="12">
                <a:solidFill>
                  <a:srgbClr val="000000"/>
                </a:solidFill>
                <a:latin typeface="FKGQHE+å®ä½"/>
                <a:cs typeface="FKGQHE+å®ä½"/>
              </a:rPr>
              <a:t>21.25kbps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70676" y="1672312"/>
            <a:ext cx="5309355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9">
                <a:solidFill>
                  <a:srgbClr val="000000"/>
                </a:solidFill>
                <a:latin typeface="FKGQHE+å®ä½"/>
                <a:cs typeface="FKGQHE+å®ä½"/>
              </a:rPr>
              <a:t>250kbps</a:t>
            </a:r>
            <a:r>
              <a:rPr sz="2000" spc="12">
                <a:solidFill>
                  <a:srgbClr val="000000"/>
                </a:solidFill>
                <a:latin typeface="NEGGWS+å®ä½"/>
                <a:cs typeface="NEGGWS+å®ä½"/>
              </a:rPr>
              <a:t>，下行理论峰值速率</a:t>
            </a:r>
            <a:r>
              <a:rPr sz="2000" spc="12">
                <a:solidFill>
                  <a:srgbClr val="000000"/>
                </a:solidFill>
                <a:latin typeface="FKGQHE+å®ä½"/>
                <a:cs typeface="FKGQHE+å®ä½"/>
              </a:rPr>
              <a:t>117.8kbps</a:t>
            </a:r>
            <a:r>
              <a:rPr sz="2000">
                <a:solidFill>
                  <a:srgbClr val="000000"/>
                </a:solidFill>
                <a:latin typeface="NEGGWS+å®ä½"/>
                <a:cs typeface="NEGGWS+å®ä½"/>
              </a:rPr>
              <a:t>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77938" y="5516399"/>
            <a:ext cx="3390283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FKGQHE+å®ä½"/>
                <a:cs typeface="FKGQHE+å®ä½"/>
              </a:rPr>
              <a:t>NB</a:t>
            </a:r>
            <a:r>
              <a:rPr sz="2000" spc="15">
                <a:solidFill>
                  <a:srgbClr val="000000"/>
                </a:solidFill>
                <a:latin typeface="NEGGWS+å®ä½"/>
                <a:cs typeface="NEGGWS+å®ä½"/>
              </a:rPr>
              <a:t>适合用于低速率业务，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NEGGWS+å®ä½"/>
                <a:cs typeface="NEGGWS+å®ä½"/>
              </a:rPr>
              <a:t>高带宽需求选择</a:t>
            </a:r>
            <a:r>
              <a:rPr sz="2000" spc="12">
                <a:solidFill>
                  <a:srgbClr val="000000"/>
                </a:solidFill>
                <a:latin typeface="FKGQHE+å®ä½"/>
                <a:cs typeface="FKGQHE+å®ä½"/>
              </a:rPr>
              <a:t>eMTC,Cat1</a:t>
            </a:r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8095233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MVLUQQ+å¾®è½¯é�»,Bold"/>
                <a:cs typeface="MVLUQQ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JQFKMD+å¾®è½¯é�»,Bold"/>
                <a:cs typeface="JQFKMD+å¾®è½¯é�»,Bold"/>
              </a:rPr>
              <a:t>4</a:t>
            </a:r>
            <a:r>
              <a:rPr sz="3200" b="1">
                <a:solidFill>
                  <a:srgbClr val="C00000"/>
                </a:solidFill>
                <a:latin typeface="MVLUQQ+å¾®è½¯é�»,Bold"/>
                <a:cs typeface="MVLUQQ+å¾®è½¯é�»,Bold"/>
              </a:rPr>
              <a:t>：首次附着时延长（</a:t>
            </a:r>
            <a:r>
              <a:rPr sz="3200" b="1">
                <a:solidFill>
                  <a:srgbClr val="C00000"/>
                </a:solidFill>
                <a:latin typeface="JQFKMD+å¾®è½¯é�»,Bold"/>
                <a:cs typeface="JQFKMD+å¾®è½¯é�»,Bold"/>
              </a:rPr>
              <a:t>6-8</a:t>
            </a:r>
            <a:r>
              <a:rPr sz="3200" b="1">
                <a:solidFill>
                  <a:srgbClr val="C00000"/>
                </a:solidFill>
                <a:latin typeface="MVLUQQ+å¾®è½¯é�»,Bold"/>
                <a:cs typeface="MVLUQQ+å¾®è½¯é�»,Bold"/>
              </a:rPr>
              <a:t>秒）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136" y="943030"/>
            <a:ext cx="13038964" cy="1128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FBAKUF+å®ä½"/>
                <a:cs typeface="FBAKUF+å®ä½"/>
              </a:rPr>
              <a:t>NB</a:t>
            </a:r>
            <a:r>
              <a:rPr sz="2400" spc="12">
                <a:solidFill>
                  <a:srgbClr val="000000"/>
                </a:solidFill>
                <a:latin typeface="HFUMGT+å®ä½"/>
                <a:cs typeface="HFUMGT+å®ä½"/>
              </a:rPr>
              <a:t>终端开机后，终端和网络有较多消息交互（认证，建立通道，分配</a:t>
            </a:r>
            <a:r>
              <a:rPr sz="2400" spc="12">
                <a:solidFill>
                  <a:srgbClr val="000000"/>
                </a:solidFill>
                <a:latin typeface="FBAKUF+å®ä½"/>
                <a:cs typeface="FBAKUF+å®ä½"/>
              </a:rPr>
              <a:t>IP</a:t>
            </a:r>
            <a:r>
              <a:rPr sz="2400" spc="14">
                <a:solidFill>
                  <a:srgbClr val="000000"/>
                </a:solidFill>
                <a:latin typeface="HFUMGT+å®ä½"/>
                <a:cs typeface="HFUMGT+å®ä½"/>
              </a:rPr>
              <a:t>地址等），需</a:t>
            </a:r>
          </a:p>
          <a:p>
            <a:pPr marL="0" marR="0">
              <a:lnSpc>
                <a:spcPts val="2400"/>
              </a:lnSpc>
              <a:spcBef>
                <a:spcPts val="482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HFUMGT+å®ä½"/>
                <a:cs typeface="HFUMGT+å®ä½"/>
              </a:rPr>
              <a:t>花费时间为</a:t>
            </a:r>
            <a:r>
              <a:rPr sz="2400" spc="12">
                <a:solidFill>
                  <a:srgbClr val="000000"/>
                </a:solidFill>
                <a:latin typeface="FBAKUF+å®ä½"/>
                <a:cs typeface="FBAKUF+å®ä½"/>
              </a:rPr>
              <a:t>6-8s</a:t>
            </a:r>
            <a:r>
              <a:rPr sz="2400" spc="12">
                <a:solidFill>
                  <a:srgbClr val="000000"/>
                </a:solidFill>
                <a:latin typeface="HFUMGT+å®ä½"/>
                <a:cs typeface="HFUMGT+å®ä½"/>
              </a:rPr>
              <a:t>，才能完成接入过程。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12943" y="1809638"/>
            <a:ext cx="525636" cy="501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2"/>
              </a:lnSpc>
              <a:spcBef>
                <a:spcPct val="0"/>
              </a:spcBef>
              <a:spcAft>
                <a:spcPct val="0"/>
              </a:spcAft>
            </a:pPr>
            <a:r>
              <a:rPr sz="1450" spc="191">
                <a:solidFill>
                  <a:srgbClr val="A83944"/>
                </a:solidFill>
                <a:latin typeface="Calibri"/>
                <a:cs typeface="Calibri"/>
              </a:rPr>
              <a:t>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82921" y="1814663"/>
            <a:ext cx="646941" cy="50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0"/>
              </a:lnSpc>
              <a:spcBef>
                <a:spcPct val="0"/>
              </a:spcBef>
              <a:spcAft>
                <a:spcPct val="0"/>
              </a:spcAft>
            </a:pPr>
            <a:r>
              <a:rPr sz="1450" spc="162">
                <a:solidFill>
                  <a:srgbClr val="A83944"/>
                </a:solidFill>
                <a:latin typeface="Calibri"/>
                <a:cs typeface="Calibri"/>
              </a:rPr>
              <a:t>eNB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24352" y="1860961"/>
            <a:ext cx="757590" cy="501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0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A83944"/>
                </a:solidFill>
                <a:latin typeface="Calibri"/>
                <a:cs typeface="Calibri"/>
              </a:rPr>
              <a:t>M</a:t>
            </a:r>
            <a:r>
              <a:rPr sz="1450" spc="-102">
                <a:solidFill>
                  <a:srgbClr val="A83944"/>
                </a:solidFill>
                <a:latin typeface="Calibri"/>
                <a:cs typeface="Calibri"/>
              </a:rPr>
              <a:t> </a:t>
            </a:r>
            <a:r>
              <a:rPr sz="1450">
                <a:solidFill>
                  <a:srgbClr val="A83944"/>
                </a:solidFill>
                <a:latin typeface="Calibri"/>
                <a:cs typeface="Calibri"/>
              </a:rPr>
              <a:t>M</a:t>
            </a:r>
            <a:r>
              <a:rPr sz="1450" spc="-102">
                <a:solidFill>
                  <a:srgbClr val="A83944"/>
                </a:solidFill>
                <a:latin typeface="Calibri"/>
                <a:cs typeface="Calibri"/>
              </a:rPr>
              <a:t> </a:t>
            </a:r>
            <a:r>
              <a:rPr sz="1450">
                <a:solidFill>
                  <a:srgbClr val="A83944"/>
                </a:solidFill>
                <a:latin typeface="Calibri"/>
                <a:cs typeface="Calibri"/>
              </a:rPr>
              <a:t>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24360" y="2015847"/>
            <a:ext cx="585902" cy="240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50">
                <a:solidFill>
                  <a:srgbClr val="EA46D1"/>
                </a:solidFill>
                <a:latin typeface="Calibri"/>
                <a:cs typeface="Calibri"/>
              </a:rPr>
              <a:t>NPSS,NSSS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62035" y="2153598"/>
            <a:ext cx="1976669" cy="625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74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54">
                <a:solidFill>
                  <a:srgbClr val="00B050"/>
                </a:solidFill>
                <a:latin typeface="Calibri"/>
                <a:cs typeface="Calibri"/>
              </a:rPr>
              <a:t>NB-Master</a:t>
            </a:r>
            <a:r>
              <a:rPr sz="700" spc="-2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46">
                <a:solidFill>
                  <a:srgbClr val="00B050"/>
                </a:solidFill>
                <a:latin typeface="Calibri"/>
                <a:cs typeface="Calibri"/>
              </a:rPr>
              <a:t>Information</a:t>
            </a:r>
            <a:r>
              <a:rPr sz="700" spc="3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52">
                <a:solidFill>
                  <a:srgbClr val="00B050"/>
                </a:solidFill>
                <a:latin typeface="Calibri"/>
                <a:cs typeface="Calibri"/>
              </a:rPr>
              <a:t>Block(NPBCH)</a:t>
            </a:r>
          </a:p>
          <a:p>
            <a:pPr marL="0" marR="0">
              <a:lnSpc>
                <a:spcPts val="840"/>
              </a:lnSpc>
              <a:spcBef>
                <a:spcPts val="238"/>
              </a:spcBef>
              <a:spcAft>
                <a:spcPct val="0"/>
              </a:spcAft>
            </a:pPr>
            <a:r>
              <a:rPr sz="700" spc="48">
                <a:solidFill>
                  <a:srgbClr val="00B050"/>
                </a:solidFill>
                <a:latin typeface="Calibri"/>
                <a:cs typeface="Calibri"/>
              </a:rPr>
              <a:t>NB-System</a:t>
            </a:r>
            <a:r>
              <a:rPr sz="700" spc="5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46">
                <a:solidFill>
                  <a:srgbClr val="00B050"/>
                </a:solidFill>
                <a:latin typeface="Calibri"/>
                <a:cs typeface="Calibri"/>
              </a:rPr>
              <a:t>Information</a:t>
            </a:r>
            <a:r>
              <a:rPr sz="700" spc="3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51">
                <a:solidFill>
                  <a:srgbClr val="00B050"/>
                </a:solidFill>
                <a:latin typeface="Calibri"/>
                <a:cs typeface="Calibri"/>
              </a:rPr>
              <a:t>Blocks1(NPDSCH)</a:t>
            </a:r>
          </a:p>
          <a:p>
            <a:pPr marL="0" marR="0">
              <a:lnSpc>
                <a:spcPts val="841"/>
              </a:lnSpc>
              <a:spcBef>
                <a:spcPts val="158"/>
              </a:spcBef>
              <a:spcAft>
                <a:spcPct val="0"/>
              </a:spcAft>
            </a:pPr>
            <a:r>
              <a:rPr sz="700" spc="48">
                <a:solidFill>
                  <a:srgbClr val="00B050"/>
                </a:solidFill>
                <a:latin typeface="Calibri"/>
                <a:cs typeface="Calibri"/>
              </a:rPr>
              <a:t>NB-System</a:t>
            </a:r>
            <a:r>
              <a:rPr sz="700" spc="5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46">
                <a:solidFill>
                  <a:srgbClr val="00B050"/>
                </a:solidFill>
                <a:latin typeface="Calibri"/>
                <a:cs typeface="Calibri"/>
              </a:rPr>
              <a:t>Information</a:t>
            </a:r>
            <a:r>
              <a:rPr sz="700" spc="3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51">
                <a:solidFill>
                  <a:srgbClr val="00B050"/>
                </a:solidFill>
                <a:latin typeface="Calibri"/>
                <a:cs typeface="Calibri"/>
              </a:rPr>
              <a:t>Blocks2(NPDSCH)</a:t>
            </a:r>
          </a:p>
          <a:p>
            <a:pPr marL="274952" marR="0">
              <a:lnSpc>
                <a:spcPts val="840"/>
              </a:lnSpc>
              <a:spcBef>
                <a:spcPts val="161"/>
              </a:spcBef>
              <a:spcAft>
                <a:spcPct val="0"/>
              </a:spcAft>
            </a:pPr>
            <a:r>
              <a:rPr sz="700" spc="60">
                <a:solidFill>
                  <a:srgbClr val="0070C0"/>
                </a:solidFill>
                <a:latin typeface="Calibri"/>
                <a:cs typeface="Calibri"/>
              </a:rPr>
              <a:t>RACH</a:t>
            </a:r>
            <a:r>
              <a:rPr sz="700" spc="21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56">
                <a:solidFill>
                  <a:srgbClr val="0070C0"/>
                </a:solidFill>
                <a:latin typeface="Calibri"/>
                <a:cs typeface="Calibri"/>
              </a:rPr>
              <a:t>(NPRACH)</a:t>
            </a:r>
            <a:r>
              <a:rPr sz="70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68">
                <a:solidFill>
                  <a:srgbClr val="0070C0"/>
                </a:solidFill>
                <a:latin typeface="Calibri"/>
                <a:cs typeface="Calibri"/>
              </a:rPr>
              <a:t>MSG1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54013" y="2665471"/>
            <a:ext cx="1959781" cy="608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87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60">
                <a:solidFill>
                  <a:srgbClr val="0070C0"/>
                </a:solidFill>
                <a:latin typeface="Calibri"/>
                <a:cs typeface="Calibri"/>
              </a:rPr>
              <a:t>RACH</a:t>
            </a:r>
            <a:r>
              <a:rPr sz="700" spc="36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49">
                <a:solidFill>
                  <a:srgbClr val="0070C0"/>
                </a:solidFill>
                <a:latin typeface="Calibri"/>
                <a:cs typeface="Calibri"/>
              </a:rPr>
              <a:t>Response</a:t>
            </a:r>
            <a:r>
              <a:rPr sz="700" spc="26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55">
                <a:solidFill>
                  <a:srgbClr val="0070C0"/>
                </a:solidFill>
                <a:latin typeface="Calibri"/>
                <a:cs typeface="Calibri"/>
              </a:rPr>
              <a:t>(NPDSCH)</a:t>
            </a:r>
            <a:r>
              <a:rPr sz="70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68">
                <a:solidFill>
                  <a:srgbClr val="0070C0"/>
                </a:solidFill>
                <a:latin typeface="Calibri"/>
                <a:cs typeface="Calibri"/>
              </a:rPr>
              <a:t>MSG2</a:t>
            </a:r>
          </a:p>
          <a:p>
            <a:pPr marL="0" marR="0">
              <a:lnSpc>
                <a:spcPts val="841"/>
              </a:lnSpc>
              <a:spcBef>
                <a:spcPts val="159"/>
              </a:spcBef>
              <a:spcAft>
                <a:spcPct val="0"/>
              </a:spcAft>
            </a:pPr>
            <a:r>
              <a:rPr sz="700" spc="50">
                <a:solidFill>
                  <a:srgbClr val="0070C0"/>
                </a:solidFill>
                <a:latin typeface="Calibri"/>
                <a:cs typeface="Calibri"/>
              </a:rPr>
              <a:t>Scheduled</a:t>
            </a:r>
            <a:r>
              <a:rPr sz="700" spc="28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45">
                <a:solidFill>
                  <a:srgbClr val="0070C0"/>
                </a:solidFill>
                <a:latin typeface="Calibri"/>
                <a:cs typeface="Calibri"/>
              </a:rPr>
              <a:t>Transmission</a:t>
            </a:r>
            <a:r>
              <a:rPr sz="700" spc="34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55">
                <a:solidFill>
                  <a:srgbClr val="0070C0"/>
                </a:solidFill>
                <a:latin typeface="Calibri"/>
                <a:cs typeface="Calibri"/>
              </a:rPr>
              <a:t>(NPDSCH)</a:t>
            </a:r>
            <a:r>
              <a:rPr sz="70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68">
                <a:solidFill>
                  <a:srgbClr val="0070C0"/>
                </a:solidFill>
                <a:latin typeface="Calibri"/>
                <a:cs typeface="Calibri"/>
              </a:rPr>
              <a:t>MSG3</a:t>
            </a:r>
          </a:p>
          <a:p>
            <a:pPr marL="29318" marR="0">
              <a:lnSpc>
                <a:spcPts val="841"/>
              </a:lnSpc>
              <a:spcBef>
                <a:spcPts val="156"/>
              </a:spcBef>
              <a:spcAft>
                <a:spcPct val="0"/>
              </a:spcAft>
            </a:pPr>
            <a:r>
              <a:rPr sz="700" spc="45">
                <a:solidFill>
                  <a:srgbClr val="0070C0"/>
                </a:solidFill>
                <a:latin typeface="Calibri"/>
                <a:cs typeface="Calibri"/>
              </a:rPr>
              <a:t>Contention</a:t>
            </a:r>
            <a:r>
              <a:rPr sz="700" spc="31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51">
                <a:solidFill>
                  <a:srgbClr val="0070C0"/>
                </a:solidFill>
                <a:latin typeface="Calibri"/>
                <a:cs typeface="Calibri"/>
              </a:rPr>
              <a:t>Resolution(NPUSCH)</a:t>
            </a:r>
            <a:r>
              <a:rPr sz="70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700" spc="68">
                <a:solidFill>
                  <a:srgbClr val="0070C0"/>
                </a:solidFill>
                <a:latin typeface="Calibri"/>
                <a:cs typeface="Calibri"/>
              </a:rPr>
              <a:t>MSG4</a:t>
            </a:r>
          </a:p>
          <a:p>
            <a:pPr marL="273858" marR="0">
              <a:lnSpc>
                <a:spcPts val="840"/>
              </a:lnSpc>
              <a:spcBef>
                <a:spcPts val="108"/>
              </a:spcBef>
              <a:spcAft>
                <a:spcPct val="0"/>
              </a:spcAft>
            </a:pPr>
            <a:r>
              <a:rPr sz="700" spc="52">
                <a:solidFill>
                  <a:srgbClr val="0070C0"/>
                </a:solidFill>
                <a:latin typeface="Calibri"/>
                <a:cs typeface="Calibri"/>
              </a:rPr>
              <a:t>RRCConnectionRequest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86993" y="3071203"/>
            <a:ext cx="1002105" cy="240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NAS:Attrach</a:t>
            </a:r>
            <a:r>
              <a:rPr sz="700" spc="26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7">
                <a:solidFill>
                  <a:srgbClr val="FF0000"/>
                </a:solidFill>
                <a:latin typeface="Calibri"/>
                <a:cs typeface="Calibri"/>
              </a:rPr>
              <a:t>Request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77684" y="3273220"/>
            <a:ext cx="1029139" cy="240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50">
                <a:solidFill>
                  <a:srgbClr val="0070C0"/>
                </a:solidFill>
                <a:latin typeface="Calibri"/>
                <a:cs typeface="Calibri"/>
              </a:rPr>
              <a:t>RRCConnectionSetup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27007" y="3415500"/>
            <a:ext cx="1503186" cy="616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50">
                <a:solidFill>
                  <a:srgbClr val="0070C0"/>
                </a:solidFill>
                <a:latin typeface="Calibri"/>
                <a:cs typeface="Calibri"/>
              </a:rPr>
              <a:t>RRCConnectionSetupComplete</a:t>
            </a:r>
          </a:p>
          <a:p>
            <a:pPr marL="7293" marR="0">
              <a:lnSpc>
                <a:spcPts val="841"/>
              </a:lnSpc>
              <a:spcBef>
                <a:spcPts val="248"/>
              </a:spcBef>
              <a:spcAft>
                <a:spcPct val="0"/>
              </a:spcAft>
            </a:pPr>
            <a:r>
              <a:rPr sz="700" spc="51">
                <a:solidFill>
                  <a:srgbClr val="0070C0"/>
                </a:solidFill>
                <a:latin typeface="Calibri"/>
                <a:cs typeface="Calibri"/>
              </a:rPr>
              <a:t>RRCConnectionSetupComplete</a:t>
            </a:r>
          </a:p>
          <a:p>
            <a:pPr marL="113627" marR="0">
              <a:lnSpc>
                <a:spcPts val="840"/>
              </a:lnSpc>
              <a:spcBef>
                <a:spcPts val="121"/>
              </a:spcBef>
              <a:spcAft>
                <a:spcPct val="0"/>
              </a:spcAft>
            </a:pPr>
            <a:r>
              <a:rPr sz="700" spc="46">
                <a:solidFill>
                  <a:srgbClr val="00B050"/>
                </a:solidFill>
                <a:latin typeface="Calibri"/>
                <a:cs typeface="Calibri"/>
              </a:rPr>
              <a:t>Authentication</a:t>
            </a:r>
            <a:r>
              <a:rPr sz="700" spc="32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700" spc="47">
                <a:solidFill>
                  <a:srgbClr val="00B050"/>
                </a:solidFill>
                <a:latin typeface="Calibri"/>
                <a:cs typeface="Calibri"/>
              </a:rPr>
              <a:t>Procedure</a:t>
            </a:r>
          </a:p>
          <a:p>
            <a:pPr marL="167086" marR="0">
              <a:lnSpc>
                <a:spcPts val="841"/>
              </a:lnSpc>
              <a:spcBef>
                <a:spcPts val="169"/>
              </a:spcBef>
              <a:spcAft>
                <a:spcPct val="0"/>
              </a:spcAft>
            </a:pPr>
            <a:r>
              <a:rPr sz="700" spc="45">
                <a:solidFill>
                  <a:srgbClr val="0070C0"/>
                </a:solidFill>
                <a:latin typeface="Calibri"/>
                <a:cs typeface="Calibri"/>
              </a:rPr>
              <a:t>UCCapabilityEnquiry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63447" y="3707929"/>
            <a:ext cx="1389764" cy="240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34">
                <a:solidFill>
                  <a:srgbClr val="FF0000"/>
                </a:solidFill>
                <a:latin typeface="Calibri"/>
                <a:cs typeface="Calibri"/>
              </a:rPr>
              <a:t>Initial</a:t>
            </a:r>
            <a:r>
              <a:rPr sz="700" spc="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700" spc="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Setup</a:t>
            </a:r>
            <a:r>
              <a:rPr sz="700" spc="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54">
                <a:solidFill>
                  <a:srgbClr val="FF0000"/>
                </a:solidFill>
                <a:latin typeface="Calibri"/>
                <a:cs typeface="Calibri"/>
              </a:rPr>
              <a:t>Request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033926" y="3914032"/>
            <a:ext cx="1202818" cy="362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45">
                <a:solidFill>
                  <a:srgbClr val="0070C0"/>
                </a:solidFill>
                <a:latin typeface="Calibri"/>
                <a:cs typeface="Calibri"/>
              </a:rPr>
              <a:t>UCCapabilityInformation</a:t>
            </a:r>
          </a:p>
          <a:p>
            <a:pPr marL="18378" marR="0">
              <a:lnSpc>
                <a:spcPts val="841"/>
              </a:lnSpc>
              <a:spcBef>
                <a:spcPts val="169"/>
              </a:spcBef>
              <a:spcAft>
                <a:spcPct val="0"/>
              </a:spcAft>
            </a:pPr>
            <a:r>
              <a:rPr sz="700" spc="52">
                <a:solidFill>
                  <a:srgbClr val="0070C0"/>
                </a:solidFill>
                <a:latin typeface="Calibri"/>
                <a:cs typeface="Calibri"/>
              </a:rPr>
              <a:t>SecurityMadeCommand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81112" y="4173697"/>
            <a:ext cx="1144046" cy="240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49">
                <a:solidFill>
                  <a:srgbClr val="0070C0"/>
                </a:solidFill>
                <a:latin typeface="Calibri"/>
                <a:cs typeface="Calibri"/>
              </a:rPr>
              <a:t>SecurityMadeComplete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31457" y="4330966"/>
            <a:ext cx="1527681" cy="240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46">
                <a:solidFill>
                  <a:srgbClr val="0070C0"/>
                </a:solidFill>
                <a:latin typeface="Calibri"/>
                <a:cs typeface="Calibri"/>
              </a:rPr>
              <a:t>RRCConnectionReconfiguration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01868" y="4503613"/>
            <a:ext cx="1999922" cy="418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49">
                <a:solidFill>
                  <a:srgbClr val="0070C0"/>
                </a:solidFill>
                <a:latin typeface="Calibri"/>
                <a:cs typeface="Calibri"/>
              </a:rPr>
              <a:t>RRCConnectionReconfigurationComplete</a:t>
            </a:r>
          </a:p>
          <a:p>
            <a:pPr marL="668783" marR="0">
              <a:lnSpc>
                <a:spcPts val="841"/>
              </a:lnSpc>
              <a:spcBef>
                <a:spcPts val="563"/>
              </a:spcBef>
              <a:spcAft>
                <a:spcPct val="0"/>
              </a:spcAft>
            </a:pPr>
            <a:r>
              <a:rPr sz="700" spc="47">
                <a:solidFill>
                  <a:srgbClr val="FF0000"/>
                </a:solidFill>
                <a:latin typeface="Calibri"/>
                <a:cs typeface="Calibri"/>
              </a:rPr>
              <a:t>NAS:Attach</a:t>
            </a:r>
            <a:r>
              <a:rPr sz="700" spc="28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52">
                <a:solidFill>
                  <a:srgbClr val="FF0000"/>
                </a:solidFill>
                <a:latin typeface="Calibri"/>
                <a:cs typeface="Calibri"/>
              </a:rPr>
              <a:t>Accept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264687" y="4544686"/>
            <a:ext cx="1454191" cy="240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0"/>
              </a:lnSpc>
              <a:spcBef>
                <a:spcPct val="0"/>
              </a:spcBef>
              <a:spcAft>
                <a:spcPct val="0"/>
              </a:spcAft>
            </a:pPr>
            <a:r>
              <a:rPr sz="700" spc="34">
                <a:solidFill>
                  <a:srgbClr val="FF0000"/>
                </a:solidFill>
                <a:latin typeface="Calibri"/>
                <a:cs typeface="Calibri"/>
              </a:rPr>
              <a:t>Initial</a:t>
            </a:r>
            <a:r>
              <a:rPr sz="700" spc="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700" spc="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Setup</a:t>
            </a:r>
            <a:r>
              <a:rPr sz="700" spc="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Response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03918" y="4879829"/>
            <a:ext cx="1040315" cy="240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41"/>
              </a:lnSpc>
              <a:spcBef>
                <a:spcPct val="0"/>
              </a:spcBef>
              <a:spcAft>
                <a:spcPct val="0"/>
              </a:spcAft>
            </a:pPr>
            <a:r>
              <a:rPr sz="700" spc="48">
                <a:solidFill>
                  <a:srgbClr val="FF0000"/>
                </a:solidFill>
                <a:latin typeface="Calibri"/>
                <a:cs typeface="Calibri"/>
              </a:rPr>
              <a:t>NAS:Attach</a:t>
            </a:r>
            <a:r>
              <a:rPr sz="700" spc="3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700" spc="57">
                <a:solidFill>
                  <a:srgbClr val="FF0000"/>
                </a:solidFill>
                <a:latin typeface="Calibri"/>
                <a:cs typeface="Calibri"/>
              </a:rPr>
              <a:t>Complete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207629" y="5554194"/>
            <a:ext cx="2427732" cy="940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HFUMGT+å®ä½"/>
                <a:cs typeface="HFUMGT+å®ä½"/>
              </a:rPr>
              <a:t>首次入网时间长，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HFUMGT+å®ä½"/>
                <a:cs typeface="HFUMGT+å®ä½"/>
              </a:rPr>
              <a:t>终端考虑错峰入网</a:t>
            </a:r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1163717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HBAUP+å¾®è½¯é�»,Bold"/>
                <a:cs typeface="QHBAUP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WPSRKO+å¾®è½¯é�»,Bold"/>
                <a:cs typeface="WPSRKO+å¾®è½¯é�»,Bold"/>
              </a:rPr>
              <a:t>5</a:t>
            </a:r>
            <a:r>
              <a:rPr sz="3200" b="1">
                <a:solidFill>
                  <a:srgbClr val="C00000"/>
                </a:solidFill>
                <a:latin typeface="QHBAUP+å¾®è½¯é�»,Bold"/>
                <a:cs typeface="QHBAUP+å¾®è½¯é�»,Bold"/>
              </a:rPr>
              <a:t>：传输时延与终端状态、覆盖相关（</a:t>
            </a:r>
            <a:r>
              <a:rPr sz="3200" b="1">
                <a:solidFill>
                  <a:srgbClr val="C00000"/>
                </a:solidFill>
                <a:latin typeface="WPSRKO+å¾®è½¯é�»,Bold"/>
                <a:cs typeface="WPSRKO+å¾®è½¯é�»,Bold"/>
              </a:rPr>
              <a:t>10</a:t>
            </a:r>
            <a:r>
              <a:rPr sz="3200" b="1">
                <a:solidFill>
                  <a:srgbClr val="C00000"/>
                </a:solidFill>
                <a:latin typeface="QHBAUP+å¾®è½¯é�»,Bold"/>
                <a:cs typeface="QHBAUP+å¾®è½¯é�»,Bold"/>
              </a:rPr>
              <a:t>秒级）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954" y="989520"/>
            <a:ext cx="10393911" cy="1127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3">
                <a:solidFill>
                  <a:srgbClr val="C00000"/>
                </a:solidFill>
                <a:latin typeface="ETGUNL+å®ä½"/>
                <a:cs typeface="ETGUNL+å®ä½"/>
              </a:rPr>
              <a:t>上报数据：</a:t>
            </a:r>
            <a:r>
              <a:rPr sz="2400" spc="12">
                <a:solidFill>
                  <a:srgbClr val="000000"/>
                </a:solidFill>
                <a:latin typeface="ETGUNL+å®ä½"/>
                <a:cs typeface="ETGUNL+å®ä½"/>
              </a:rPr>
              <a:t>接入时延是比较稳定的，基本上可以达到秒级</a:t>
            </a:r>
            <a:r>
              <a:rPr sz="2400" spc="12">
                <a:solidFill>
                  <a:srgbClr val="000000"/>
                </a:solidFill>
                <a:latin typeface="HNBULC+å®ä½"/>
                <a:cs typeface="HNBULC+å®ä½"/>
              </a:rPr>
              <a:t>~10</a:t>
            </a:r>
            <a:r>
              <a:rPr sz="2400" spc="12">
                <a:solidFill>
                  <a:srgbClr val="000000"/>
                </a:solidFill>
                <a:latin typeface="ETGUNL+å®ä½"/>
                <a:cs typeface="ETGUNL+å®ä½"/>
              </a:rPr>
              <a:t>秒级。</a:t>
            </a:r>
          </a:p>
          <a:p>
            <a:pPr marL="0" marR="0">
              <a:lnSpc>
                <a:spcPts val="2402"/>
              </a:lnSpc>
              <a:spcBef>
                <a:spcPts val="477"/>
              </a:spcBef>
              <a:spcAft>
                <a:spcPct val="0"/>
              </a:spcAft>
            </a:pPr>
            <a:r>
              <a:rPr sz="2400" spc="13">
                <a:solidFill>
                  <a:srgbClr val="C00000"/>
                </a:solidFill>
                <a:latin typeface="ETGUNL+å®ä½"/>
                <a:cs typeface="ETGUNL+å®ä½"/>
              </a:rPr>
              <a:t>下发数据：</a:t>
            </a:r>
            <a:r>
              <a:rPr sz="2400" spc="12">
                <a:solidFill>
                  <a:srgbClr val="000000"/>
                </a:solidFill>
                <a:latin typeface="ETGUNL+å®ä½"/>
                <a:cs typeface="ETGUNL+å®ä½"/>
              </a:rPr>
              <a:t>时延与终端所处的状态有关（</a:t>
            </a:r>
            <a:r>
              <a:rPr sz="2400" spc="12">
                <a:solidFill>
                  <a:srgbClr val="000000"/>
                </a:solidFill>
                <a:latin typeface="HNBULC+å®ä½"/>
                <a:cs typeface="HNBULC+å®ä½"/>
              </a:rPr>
              <a:t>PSM,eDRX</a:t>
            </a:r>
            <a:r>
              <a:rPr sz="2400" spc="12">
                <a:solidFill>
                  <a:srgbClr val="000000"/>
                </a:solidFill>
                <a:latin typeface="ETGUNL+å®ä½"/>
                <a:cs typeface="ETGUNL+å®ä½"/>
              </a:rPr>
              <a:t>定时器）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1772" y="2062702"/>
            <a:ext cx="838200" cy="995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终端状态</a:t>
            </a:r>
          </a:p>
          <a:p>
            <a:pPr marL="0" marR="0">
              <a:lnSpc>
                <a:spcPts val="1200"/>
              </a:lnSpc>
              <a:spcBef>
                <a:spcPts val="3635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空闲状态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33246" y="2062702"/>
            <a:ext cx="1295654" cy="759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453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业务场景</a:t>
            </a:r>
          </a:p>
          <a:p>
            <a:pPr marL="0" marR="0">
              <a:lnSpc>
                <a:spcPts val="1200"/>
              </a:lnSpc>
              <a:spcBef>
                <a:spcPts val="178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终端上报数据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19777" y="2062702"/>
            <a:ext cx="838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空口时延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96438" y="2441289"/>
            <a:ext cx="306748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最理想状态下无线链路建立时延：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730ms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20126" y="2438884"/>
            <a:ext cx="3219526" cy="1245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ETGUNL+å®ä½"/>
                <a:cs typeface="ETGUNL+å®ä½"/>
              </a:rPr>
              <a:t>数据传输与覆盖密切相关</a:t>
            </a:r>
          </a:p>
          <a:p>
            <a:pPr marL="86867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ETGUNL+å®ä½"/>
                <a:cs typeface="ETGUNL+å®ä½"/>
              </a:rPr>
              <a:t>数据传输时延秒级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000">
                <a:solidFill>
                  <a:srgbClr val="000000"/>
                </a:solidFill>
                <a:latin typeface="ETGUNL+å®ä½"/>
                <a:cs typeface="ETGUNL+å®ä½"/>
              </a:rPr>
              <a:t>数十</a:t>
            </a:r>
          </a:p>
          <a:p>
            <a:pPr marL="1144524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ETGUNL+å®ä½"/>
                <a:cs typeface="ETGUNL+å®ä½"/>
              </a:rPr>
              <a:t>秒级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33246" y="2912205"/>
            <a:ext cx="11430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基站下发数据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96438" y="2912205"/>
            <a:ext cx="271696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最理想状态下寻呼到终端需要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750ms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33246" y="3383121"/>
            <a:ext cx="1450238" cy="1322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终端上报数据时延</a:t>
            </a:r>
          </a:p>
          <a:p>
            <a:pPr marL="0" marR="0">
              <a:lnSpc>
                <a:spcPts val="1202"/>
              </a:lnSpc>
              <a:spcBef>
                <a:spcPts val="2505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基站下发数据时延</a:t>
            </a:r>
          </a:p>
          <a:p>
            <a:pPr marL="0" marR="0">
              <a:lnSpc>
                <a:spcPts val="1202"/>
              </a:lnSpc>
              <a:spcBef>
                <a:spcPts val="2505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终端上报数据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96438" y="3383121"/>
            <a:ext cx="2716968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最理想状态下无线空口时延：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400ms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0728" y="3618706"/>
            <a:ext cx="838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连接状态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96438" y="3853775"/>
            <a:ext cx="2721962" cy="3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2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最理想状态下无线空口时延：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400ms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96438" y="4324691"/>
            <a:ext cx="4381937" cy="1323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2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空口时延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+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专网到客户服务器之间的时延</a:t>
            </a:r>
          </a:p>
          <a:p>
            <a:pPr marL="0" marR="0">
              <a:lnSpc>
                <a:spcPts val="1200"/>
              </a:lnSpc>
              <a:spcBef>
                <a:spcPts val="251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空口时延（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750ms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）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+eDRX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寻呼周期（最大为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2.92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小时候）</a:t>
            </a:r>
          </a:p>
          <a:p>
            <a:pPr marL="0" marR="0">
              <a:lnSpc>
                <a:spcPts val="1200"/>
              </a:lnSpc>
              <a:spcBef>
                <a:spcPts val="2507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空口时延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+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专网到客户服务器之间的时延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42911" y="4515413"/>
            <a:ext cx="710184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场景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99118" y="4515413"/>
            <a:ext cx="111556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水表场景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67416" y="4515413"/>
            <a:ext cx="111556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停车场景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40436" y="4545923"/>
            <a:ext cx="939924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Arial"/>
                <a:cs typeface="Arial"/>
              </a:rPr>
              <a:t>eDRX</a:t>
            </a: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模式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33246" y="4796123"/>
            <a:ext cx="11430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基站下发数据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42911" y="4843295"/>
            <a:ext cx="1622397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无线路损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MCL*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199118" y="4843295"/>
            <a:ext cx="868632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164db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567416" y="4843295"/>
            <a:ext cx="868633" cy="963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154db</a:t>
            </a:r>
          </a:p>
          <a:p>
            <a:pPr marL="0" marR="0">
              <a:lnSpc>
                <a:spcPts val="1785"/>
              </a:lnSpc>
              <a:spcBef>
                <a:spcPts val="1615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PSM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33246" y="5267039"/>
            <a:ext cx="11430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终端上报数据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199118" y="5274946"/>
            <a:ext cx="745170" cy="53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PSM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542911" y="5377108"/>
            <a:ext cx="1115568" cy="97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省电模式</a:t>
            </a:r>
          </a:p>
          <a:p>
            <a:pPr marL="0" marR="0">
              <a:lnSpc>
                <a:spcPts val="1596"/>
              </a:lnSpc>
              <a:spcBef>
                <a:spcPts val="209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测试时延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78536" y="5579475"/>
            <a:ext cx="864108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Arial"/>
                <a:cs typeface="Arial"/>
              </a:rPr>
              <a:t>PSM</a:t>
            </a:r>
            <a:r>
              <a:rPr sz="1200">
                <a:solidFill>
                  <a:srgbClr val="FFFFFF"/>
                </a:solidFill>
                <a:latin typeface="ETGUNL+å®ä½"/>
                <a:cs typeface="ETGUNL+å®ä½"/>
              </a:rPr>
              <a:t>模式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99118" y="5701311"/>
            <a:ext cx="733591" cy="53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秒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567416" y="5701311"/>
            <a:ext cx="852221" cy="53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4~5</a:t>
            </a:r>
            <a:r>
              <a:rPr sz="1600">
                <a:solidFill>
                  <a:srgbClr val="000000"/>
                </a:solidFill>
                <a:latin typeface="ETGUNL+å®ä½"/>
                <a:cs typeface="ETGUNL+å®ä½"/>
              </a:rPr>
              <a:t>秒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96438" y="5737955"/>
            <a:ext cx="4820087" cy="563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空口时延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+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专网到客户服务器之间的时延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+PSM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最长休眠周期（最</a:t>
            </a:r>
          </a:p>
          <a:p>
            <a:pPr marL="0" marR="0">
              <a:lnSpc>
                <a:spcPts val="1200"/>
              </a:lnSpc>
              <a:spcBef>
                <a:spcPts val="239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大</a:t>
            </a:r>
            <a:r>
              <a:rPr sz="1200">
                <a:solidFill>
                  <a:srgbClr val="000000"/>
                </a:solidFill>
                <a:latin typeface="HNBULC+å®ä½"/>
                <a:cs typeface="HNBULC+å®ä½"/>
              </a:rPr>
              <a:t>310</a:t>
            </a: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小时）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333246" y="5829395"/>
            <a:ext cx="11430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ETGUNL+å®ä½"/>
                <a:cs typeface="ETGUNL+å®ä½"/>
              </a:rPr>
              <a:t>基站下发数据</a:t>
            </a:r>
          </a:p>
        </p:txBody>
      </p:sp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664896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HLRLP+å¾®è½¯é�»,Bold"/>
                <a:cs typeface="GHLRLP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MVJHGA+å¾®è½¯é�»,Bold"/>
                <a:cs typeface="MVJHGA+å¾®è½¯é�»,Bold"/>
              </a:rPr>
              <a:t>6</a:t>
            </a:r>
            <a:r>
              <a:rPr sz="3200" b="1">
                <a:solidFill>
                  <a:srgbClr val="C00000"/>
                </a:solidFill>
                <a:latin typeface="GHLRLP+å¾®è½¯é�»,Bold"/>
                <a:cs typeface="GHLRLP+å¾®è½¯é�»,Bold"/>
              </a:rPr>
              <a:t>：覆盖增强（</a:t>
            </a:r>
            <a:r>
              <a:rPr sz="3200" b="1">
                <a:solidFill>
                  <a:srgbClr val="C00000"/>
                </a:solidFill>
                <a:latin typeface="MVJHGA+å¾®è½¯é�»,Bold"/>
                <a:cs typeface="MVJHGA+å¾®è½¯é�»,Bold"/>
              </a:rPr>
              <a:t>20dB</a:t>
            </a:r>
            <a:r>
              <a:rPr sz="3200" b="1">
                <a:solidFill>
                  <a:srgbClr val="C00000"/>
                </a:solidFill>
                <a:latin typeface="GHLRLP+å¾®è½¯é�»,Bold"/>
                <a:cs typeface="GHLRLP+å¾®è½¯é�»,Bold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831" y="978971"/>
            <a:ext cx="13230355" cy="112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技术空口最大耦合损耗（</a:t>
            </a:r>
            <a:r>
              <a:rPr sz="2400" spc="13">
                <a:solidFill>
                  <a:srgbClr val="000000"/>
                </a:solidFill>
                <a:latin typeface="MAFTPM+å®ä½"/>
                <a:cs typeface="MAFTPM+å®ä½"/>
              </a:rPr>
              <a:t>MCL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）相比</a:t>
            </a: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GPRS</a:t>
            </a:r>
            <a:r>
              <a:rPr sz="2400" spc="12">
                <a:solidFill>
                  <a:srgbClr val="C00000"/>
                </a:solidFill>
                <a:latin typeface="MWOBLR+å®ä½"/>
                <a:cs typeface="MWOBLR+å®ä½"/>
              </a:rPr>
              <a:t>提升</a:t>
            </a:r>
            <a:r>
              <a:rPr sz="2400" spc="13">
                <a:solidFill>
                  <a:srgbClr val="C00000"/>
                </a:solidFill>
                <a:latin typeface="MAFTPM+å®ä½"/>
                <a:cs typeface="MAFTPM+å®ä½"/>
              </a:rPr>
              <a:t>20dB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，室外单站覆盖距离可达</a:t>
            </a:r>
            <a:r>
              <a:rPr sz="2400" spc="16">
                <a:solidFill>
                  <a:srgbClr val="000000"/>
                </a:solidFill>
                <a:latin typeface="MAFTPM+å®ä½"/>
                <a:cs typeface="MAFTPM+å®ä½"/>
              </a:rPr>
              <a:t>2300</a:t>
            </a:r>
          </a:p>
          <a:p>
            <a:pPr marL="0" marR="0">
              <a:lnSpc>
                <a:spcPts val="2400"/>
              </a:lnSpc>
              <a:spcBef>
                <a:spcPts val="481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米，是</a:t>
            </a: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C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网</a:t>
            </a: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1X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覆盖面积</a:t>
            </a:r>
            <a:r>
              <a:rPr sz="2400" spc="12">
                <a:solidFill>
                  <a:srgbClr val="C00000"/>
                </a:solidFill>
                <a:latin typeface="MAFTPM+å®ä½"/>
                <a:cs typeface="MAFTPM+å®ä½"/>
              </a:rPr>
              <a:t>2</a:t>
            </a:r>
            <a:r>
              <a:rPr sz="2400" spc="12">
                <a:solidFill>
                  <a:srgbClr val="C00000"/>
                </a:solidFill>
                <a:latin typeface="MWOBLR+å®ä½"/>
                <a:cs typeface="MWOBLR+å®ä½"/>
              </a:rPr>
              <a:t>倍</a:t>
            </a:r>
            <a:r>
              <a:rPr sz="2400" spc="12">
                <a:solidFill>
                  <a:srgbClr val="000000"/>
                </a:solidFill>
                <a:latin typeface="MWOBLR+å®ä½"/>
                <a:cs typeface="MWOBLR+å®ä½"/>
              </a:rPr>
              <a:t>，是</a:t>
            </a: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LTE</a:t>
            </a:r>
            <a:r>
              <a:rPr sz="2400" spc="26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2400" spc="12">
                <a:solidFill>
                  <a:srgbClr val="000000"/>
                </a:solidFill>
                <a:latin typeface="MAFTPM+å®ä½"/>
                <a:cs typeface="MAFTPM+å®ä½"/>
              </a:rPr>
              <a:t>1.8G/GPRS</a:t>
            </a:r>
            <a:r>
              <a:rPr sz="2400" spc="13">
                <a:solidFill>
                  <a:srgbClr val="000000"/>
                </a:solidFill>
                <a:latin typeface="MWOBLR+å®ä½"/>
                <a:cs typeface="MWOBLR+å®ä½"/>
              </a:rPr>
              <a:t>覆盖距离的</a:t>
            </a:r>
            <a:r>
              <a:rPr sz="2400" spc="12">
                <a:solidFill>
                  <a:srgbClr val="C00000"/>
                </a:solidFill>
                <a:latin typeface="MAFTPM+å®ä½"/>
                <a:cs typeface="MAFTPM+å®ä½"/>
              </a:rPr>
              <a:t>4</a:t>
            </a:r>
            <a:r>
              <a:rPr sz="2400" spc="12">
                <a:solidFill>
                  <a:srgbClr val="C00000"/>
                </a:solidFill>
                <a:latin typeface="MWOBLR+å®ä½"/>
                <a:cs typeface="MWOBLR+å®ä½"/>
              </a:rPr>
              <a:t>倍</a:t>
            </a:r>
            <a:r>
              <a:rPr sz="2400">
                <a:solidFill>
                  <a:srgbClr val="000000"/>
                </a:solidFill>
                <a:latin typeface="MWOBLR+å®ä½"/>
                <a:cs typeface="MWOBLR+å®ä½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4546" y="2058217"/>
            <a:ext cx="1327785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7">
                <a:solidFill>
                  <a:srgbClr val="FFFFFF"/>
                </a:solidFill>
                <a:latin typeface="MAFTPM+å®ä½"/>
                <a:cs typeface="MAFTPM+å®ä½"/>
              </a:rPr>
              <a:t>RS</a:t>
            </a:r>
            <a:r>
              <a:rPr sz="1600">
                <a:solidFill>
                  <a:srgbClr val="FFFFFF"/>
                </a:solidFill>
                <a:latin typeface="MWOBLR+å®ä½"/>
                <a:cs typeface="MWOBLR+å®ä½"/>
              </a:rPr>
              <a:t>多穿透一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04958" y="2067869"/>
            <a:ext cx="71170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MWOBLR+å®ä½"/>
                <a:cs typeface="MWOBLR+å®ä½"/>
              </a:rPr>
              <a:t>技术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4610" y="2551483"/>
            <a:ext cx="1174668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MVJHGA+å¾®è½¯é�»,Bold"/>
                <a:cs typeface="MVJHGA+å¾®è½¯é�»,Bold"/>
              </a:rPr>
              <a:t>2G/3G/4G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45191" y="2781736"/>
            <a:ext cx="1072134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MWOBLR+å®ä½"/>
                <a:cs typeface="MWOBLR+å®ä½"/>
              </a:rPr>
              <a:t>平均功率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=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5831" y="2814748"/>
            <a:ext cx="3783552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 spc="15">
                <a:solidFill>
                  <a:srgbClr val="000000"/>
                </a:solidFill>
                <a:latin typeface="MAFTPM+å®ä½"/>
                <a:cs typeface="MAFTPM+å®ä½"/>
              </a:rPr>
              <a:t>20dB</a:t>
            </a:r>
            <a:r>
              <a:rPr sz="1600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1600" spc="17">
                <a:solidFill>
                  <a:srgbClr val="000000"/>
                </a:solidFill>
                <a:latin typeface="MAFTPM+å®ä½"/>
                <a:cs typeface="MAFTPM+å®ä½"/>
              </a:rPr>
              <a:t>MCL(</a:t>
            </a:r>
            <a:r>
              <a:rPr sz="1600">
                <a:solidFill>
                  <a:srgbClr val="000000"/>
                </a:solidFill>
                <a:latin typeface="MWOBLR+å®ä½"/>
                <a:cs typeface="MWOBLR+å®ä½"/>
              </a:rPr>
              <a:t>最大耦合损耗</a:t>
            </a:r>
            <a:r>
              <a:rPr sz="1600">
                <a:solidFill>
                  <a:srgbClr val="000000"/>
                </a:solidFill>
                <a:latin typeface="MAFTPM+å®ä½"/>
                <a:cs typeface="MAFTPM+å®ä½"/>
              </a:rPr>
              <a:t>)</a:t>
            </a:r>
            <a:r>
              <a:rPr sz="1600" spc="30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1600" spc="15">
                <a:solidFill>
                  <a:srgbClr val="000000"/>
                </a:solidFill>
                <a:latin typeface="MAFTPM+å®ä½"/>
                <a:cs typeface="MAFTPM+å®ä½"/>
              </a:rPr>
              <a:t>than</a:t>
            </a:r>
            <a:r>
              <a:rPr sz="1600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1600" spc="11">
                <a:solidFill>
                  <a:srgbClr val="000000"/>
                </a:solidFill>
                <a:latin typeface="MAFTPM+å®ä½"/>
                <a:cs typeface="MAFTPM+å®ä½"/>
              </a:rPr>
              <a:t>GPRS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12603" y="2995096"/>
            <a:ext cx="1337798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200mW/180kHz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901684" y="3171499"/>
            <a:ext cx="957099" cy="9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785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3">
                <a:solidFill>
                  <a:srgbClr val="000000"/>
                </a:solidFill>
                <a:latin typeface="MAFTPM+å®ä½"/>
                <a:cs typeface="MAFTPM+å®ä½"/>
              </a:rPr>
              <a:t>180</a:t>
            </a:r>
            <a:r>
              <a:rPr sz="1400" spc="-46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1400" spc="13">
                <a:solidFill>
                  <a:srgbClr val="000000"/>
                </a:solidFill>
                <a:latin typeface="MAFTPM+å®ä½"/>
                <a:cs typeface="MAFTPM+å®ä½"/>
              </a:rPr>
              <a:t>KHz</a:t>
            </a:r>
          </a:p>
          <a:p>
            <a:pPr marL="0" marR="0">
              <a:lnSpc>
                <a:spcPts val="1404"/>
              </a:lnSpc>
              <a:spcBef>
                <a:spcPts val="243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NB-IOT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61465" y="3251350"/>
            <a:ext cx="1363443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56">
                <a:solidFill>
                  <a:srgbClr val="000000"/>
                </a:solidFill>
                <a:latin typeface="Calibri"/>
                <a:cs typeface="Calibri"/>
              </a:rPr>
              <a:t>LT</a:t>
            </a:r>
            <a:r>
              <a:rPr sz="1400" b="1" spc="-3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E MCL=142.7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02307" y="3661814"/>
            <a:ext cx="1342046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GSM</a:t>
            </a:r>
            <a:r>
              <a:rPr sz="1400" b="1" spc="-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MCL=144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364724" y="3862760"/>
            <a:ext cx="1426240" cy="658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783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MWOBLR+å®ä½"/>
                <a:cs typeface="MWOBLR+å®ä½"/>
              </a:rPr>
              <a:t>平均功率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=</a:t>
            </a:r>
          </a:p>
          <a:p>
            <a:pPr marL="0" marR="0">
              <a:lnSpc>
                <a:spcPts val="1404"/>
              </a:lnSpc>
              <a:spcBef>
                <a:spcPts val="276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200mW/3.75kHz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17826" y="3924577"/>
            <a:ext cx="1491453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NB-IoT</a:t>
            </a:r>
            <a:r>
              <a:rPr sz="1400" b="1" spc="-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MCL=164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55278" y="4356283"/>
            <a:ext cx="981359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MAFTPM+å®ä½"/>
                <a:cs typeface="MAFTPM+å®ä½"/>
              </a:rPr>
              <a:t>3.75</a:t>
            </a:r>
            <a:r>
              <a:rPr sz="1400" spc="-42">
                <a:solidFill>
                  <a:srgbClr val="000000"/>
                </a:solidFill>
                <a:latin typeface="MAFTPM+å®ä½"/>
                <a:cs typeface="MAFTPM+å®ä½"/>
              </a:rPr>
              <a:t> </a:t>
            </a:r>
            <a:r>
              <a:rPr sz="1400" spc="13">
                <a:solidFill>
                  <a:srgbClr val="000000"/>
                </a:solidFill>
                <a:latin typeface="MAFTPM+å®ä½"/>
                <a:cs typeface="MAFTPM+å®ä½"/>
              </a:rPr>
              <a:t>KHz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41350" y="4418893"/>
            <a:ext cx="2942586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MWOBLR+å®ä½"/>
                <a:cs typeface="MWOBLR+å®ä½"/>
              </a:rPr>
              <a:t>相比</a:t>
            </a:r>
            <a:r>
              <a:rPr sz="1600" spc="16">
                <a:solidFill>
                  <a:srgbClr val="000000"/>
                </a:solidFill>
                <a:latin typeface="MAFTPM+å®ä½"/>
                <a:cs typeface="MAFTPM+å®ä½"/>
              </a:rPr>
              <a:t>GPRS</a:t>
            </a:r>
            <a:r>
              <a:rPr sz="1600">
                <a:solidFill>
                  <a:srgbClr val="000000"/>
                </a:solidFill>
                <a:latin typeface="MWOBLR+å®ä½"/>
                <a:cs typeface="MWOBLR+å®ä½"/>
              </a:rPr>
              <a:t>增加</a:t>
            </a:r>
            <a:r>
              <a:rPr sz="1600" spc="16">
                <a:solidFill>
                  <a:srgbClr val="000000"/>
                </a:solidFill>
                <a:latin typeface="MAFTPM+å®ä½"/>
                <a:cs typeface="MAFTPM+å®ä½"/>
              </a:rPr>
              <a:t>3</a:t>
            </a:r>
            <a:r>
              <a:rPr sz="1600">
                <a:solidFill>
                  <a:srgbClr val="000000"/>
                </a:solidFill>
                <a:latin typeface="MWOBLR+å®ä½"/>
                <a:cs typeface="MWOBLR+å®ä½"/>
              </a:rPr>
              <a:t>倍的覆盖距离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3587" y="4828944"/>
            <a:ext cx="659883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GPRS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89466" y="4830882"/>
            <a:ext cx="3019146" cy="484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MWOBLR+å®ä½"/>
                <a:cs typeface="MWOBLR+å®ä½"/>
              </a:rPr>
              <a:t>重传</a:t>
            </a:r>
            <a:r>
              <a:rPr sz="160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(</a:t>
            </a:r>
            <a:r>
              <a:rPr sz="1400">
                <a:solidFill>
                  <a:srgbClr val="000000"/>
                </a:solidFill>
                <a:latin typeface="MWOBLR+å®ä½"/>
                <a:cs typeface="MWOBLR+å®ä½"/>
              </a:rPr>
              <a:t>下行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8</a:t>
            </a:r>
            <a:r>
              <a:rPr sz="1400">
                <a:solidFill>
                  <a:srgbClr val="000000"/>
                </a:solidFill>
                <a:latin typeface="MWOBLR+å®ä½"/>
                <a:cs typeface="MWOBLR+å®ä½"/>
              </a:rPr>
              <a:t>次，上行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16</a:t>
            </a:r>
            <a:r>
              <a:rPr sz="1400">
                <a:solidFill>
                  <a:srgbClr val="000000"/>
                </a:solidFill>
                <a:latin typeface="MWOBLR+å®ä½"/>
                <a:cs typeface="MWOBLR+å®ä½"/>
              </a:rPr>
              <a:t>次重传</a:t>
            </a:r>
            <a:r>
              <a:rPr sz="1400">
                <a:solidFill>
                  <a:srgbClr val="000000"/>
                </a:solidFill>
                <a:latin typeface="MAFTPM+å®ä½"/>
                <a:cs typeface="MAFTPM+å®ä½"/>
              </a:rPr>
              <a:t>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03529" y="5221247"/>
            <a:ext cx="771317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NB-IoT</a:t>
            </a:r>
          </a:p>
        </p:txBody>
      </p:sp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871810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DPMOTS+å¾®è½¯é�»,Bold"/>
                <a:cs typeface="DPMOTS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GRTSSH+å¾®è½¯é�»,Bold"/>
                <a:cs typeface="GRTSSH+å¾®è½¯é�»,Bold"/>
              </a:rPr>
              <a:t>7</a:t>
            </a:r>
            <a:r>
              <a:rPr sz="3200" b="1">
                <a:solidFill>
                  <a:srgbClr val="C00000"/>
                </a:solidFill>
                <a:latin typeface="DPMOTS+å¾®è½¯é�»,Bold"/>
                <a:cs typeface="DPMOTS+å¾®è½¯é�»,Bold"/>
              </a:rPr>
              <a:t>：小区容量，“并发用户”有限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102" y="983050"/>
            <a:ext cx="1874520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171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TRMKSV+å®ä½"/>
                <a:cs typeface="TRMKSV+å®ä½"/>
              </a:rPr>
              <a:t>小区容量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2138" y="968445"/>
            <a:ext cx="5685007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16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18">
                <a:solidFill>
                  <a:srgbClr val="000000"/>
                </a:solidFill>
                <a:latin typeface="VIKROU+å®ä½"/>
                <a:cs typeface="VIKROU+å®ä½"/>
              </a:rPr>
              <a:t>3.75Khz</a:t>
            </a:r>
            <a:r>
              <a:rPr sz="2000" spc="11">
                <a:solidFill>
                  <a:srgbClr val="000000"/>
                </a:solidFill>
                <a:latin typeface="TRMKSV+å®ä½"/>
                <a:cs typeface="TRMKSV+å®ä½"/>
              </a:rPr>
              <a:t>终端接入，</a:t>
            </a:r>
            <a:r>
              <a:rPr sz="2000" spc="12">
                <a:solidFill>
                  <a:srgbClr val="000000"/>
                </a:solidFill>
                <a:latin typeface="VIKROU+å®ä½"/>
                <a:cs typeface="VIKROU+å®ä½"/>
              </a:rPr>
              <a:t>180Khz</a:t>
            </a:r>
            <a:r>
              <a:rPr sz="2000" spc="12">
                <a:solidFill>
                  <a:srgbClr val="000000"/>
                </a:solidFill>
                <a:latin typeface="TRMKSV+å®ä½"/>
                <a:cs typeface="TRMKSV+å®ä½"/>
              </a:rPr>
              <a:t>带宽，“并发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2102" y="1297654"/>
            <a:ext cx="6323328" cy="940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一定时间区间内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,</a:t>
            </a:r>
            <a:r>
              <a:rPr sz="2000" spc="12">
                <a:solidFill>
                  <a:srgbClr val="000000"/>
                </a:solidFill>
                <a:latin typeface="TRMKSV+å®ä½"/>
                <a:cs typeface="TRMKSV+å®ä½"/>
              </a:rPr>
              <a:t>一定流量模型下，一个小区能够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正常收发数据的用户总数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92138" y="1283311"/>
            <a:ext cx="5683254" cy="958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58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用户数”理论为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48</a:t>
            </a:r>
            <a:r>
              <a:rPr sz="2000">
                <a:solidFill>
                  <a:srgbClr val="000000"/>
                </a:solidFill>
                <a:latin typeface="TRMKSV+å®ä½"/>
                <a:cs typeface="TRMKSV+å®ä½"/>
              </a:rPr>
              <a:t>个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16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15Khz</a:t>
            </a:r>
            <a:r>
              <a:rPr sz="2000" spc="11">
                <a:solidFill>
                  <a:srgbClr val="000000"/>
                </a:solidFill>
                <a:latin typeface="TRMKSV+å®ä½"/>
                <a:cs typeface="TRMKSV+å®ä½"/>
              </a:rPr>
              <a:t>终端接入，</a:t>
            </a:r>
            <a:r>
              <a:rPr sz="2000" spc="14">
                <a:solidFill>
                  <a:srgbClr val="000000"/>
                </a:solidFill>
                <a:latin typeface="VIKROU+å®ä½"/>
                <a:cs typeface="VIKROU+å®ä½"/>
              </a:rPr>
              <a:t>180Khz</a:t>
            </a:r>
            <a:r>
              <a:rPr sz="2000" spc="11">
                <a:solidFill>
                  <a:srgbClr val="000000"/>
                </a:solidFill>
                <a:latin typeface="TRMKSV+å®ä½"/>
                <a:cs typeface="TRMKSV+å®ä½"/>
              </a:rPr>
              <a:t>带宽，“并发用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2102" y="1897831"/>
            <a:ext cx="2770632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TRMKSV+å®ä½"/>
                <a:cs typeface="TRMKSV+å®ä½"/>
              </a:rPr>
              <a:t>小区“并发容量”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49718" y="1893292"/>
            <a:ext cx="2430780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户数”理论为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12</a:t>
            </a:r>
            <a:r>
              <a:rPr sz="2000">
                <a:solidFill>
                  <a:srgbClr val="000000"/>
                </a:solidFill>
                <a:latin typeface="TRMKSV+å®ä½"/>
                <a:cs typeface="TRMKSV+å®ä½"/>
              </a:rPr>
              <a:t>个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92138" y="2188026"/>
            <a:ext cx="5680031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16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A-B</a:t>
            </a:r>
            <a:r>
              <a:rPr sz="2000" spc="15">
                <a:solidFill>
                  <a:srgbClr val="000000"/>
                </a:solidFill>
                <a:latin typeface="TRMKSV+å®ä½"/>
                <a:cs typeface="TRMKSV+å®ä½"/>
              </a:rPr>
              <a:t>时间段，空口资源有</a:t>
            </a:r>
            <a:r>
              <a:rPr sz="2000">
                <a:solidFill>
                  <a:srgbClr val="000000"/>
                </a:solidFill>
                <a:latin typeface="VIKROU+å®ä½"/>
                <a:cs typeface="VIKROU+å®ä½"/>
              </a:rPr>
              <a:t>48</a:t>
            </a:r>
            <a:r>
              <a:rPr sz="2000" spc="14">
                <a:solidFill>
                  <a:srgbClr val="000000"/>
                </a:solidFill>
                <a:latin typeface="TRMKSV+å®ä½"/>
                <a:cs typeface="TRMKSV+å®ä½"/>
              </a:rPr>
              <a:t>个，可容纳</a:t>
            </a:r>
            <a:r>
              <a:rPr sz="2000">
                <a:solidFill>
                  <a:srgbClr val="000000"/>
                </a:solidFill>
                <a:latin typeface="VIKROU+å®ä½"/>
                <a:cs typeface="VIKROU+å®ä½"/>
              </a:rPr>
              <a:t>48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2102" y="2212697"/>
            <a:ext cx="6327295" cy="94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不完全适用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NB</a:t>
            </a:r>
            <a:r>
              <a:rPr sz="2000" spc="13">
                <a:solidFill>
                  <a:srgbClr val="000000"/>
                </a:solidFill>
                <a:latin typeface="TRMKSV+å®ä½"/>
                <a:cs typeface="TRMKSV+å®ä½"/>
              </a:rPr>
              <a:t>，一个时间点上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,</a:t>
            </a:r>
            <a:r>
              <a:rPr sz="2000" spc="13">
                <a:solidFill>
                  <a:srgbClr val="000000"/>
                </a:solidFill>
                <a:latin typeface="TRMKSV+å®ä½"/>
                <a:cs typeface="TRMKSV+å®ä½"/>
              </a:rPr>
              <a:t>一个小区能够正常</a:t>
            </a:r>
          </a:p>
          <a:p>
            <a:pPr marL="0" marR="0">
              <a:lnSpc>
                <a:spcPts val="2006"/>
              </a:lnSpc>
              <a:spcBef>
                <a:spcPts val="393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收发数据的用户总数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49718" y="2502892"/>
            <a:ext cx="1147572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个用户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63248" y="2810663"/>
            <a:ext cx="500114" cy="573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3"/>
              </a:lnSpc>
              <a:spcBef>
                <a:spcPct val="0"/>
              </a:spcBef>
              <a:spcAft>
                <a:spcPct val="0"/>
              </a:spcAft>
            </a:pPr>
            <a:r>
              <a:rPr sz="1650" b="1">
                <a:solidFill>
                  <a:srgbClr val="000000"/>
                </a:solidFill>
                <a:latin typeface="Calibri"/>
                <a:cs typeface="Calibri"/>
              </a:rPr>
              <a:t>M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1603" y="3332898"/>
            <a:ext cx="621077" cy="1414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BMOSWE+é»ä½"/>
                <a:cs typeface="BMOSWE+é»ä½"/>
              </a:rPr>
              <a:t>频域</a:t>
            </a:r>
          </a:p>
          <a:p>
            <a:pPr marL="0" marR="0">
              <a:lnSpc>
                <a:spcPts val="1395"/>
              </a:lnSpc>
              <a:spcBef>
                <a:spcPts val="6246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BMOSWE+é»ä½"/>
                <a:cs typeface="BMOSWE+é»ä½"/>
              </a:rPr>
              <a:t>频域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02777" y="3515648"/>
            <a:ext cx="839023" cy="774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4"/>
              </a:lnSpc>
              <a:spcBef>
                <a:spcPct val="0"/>
              </a:spcBef>
              <a:spcAft>
                <a:spcPct val="0"/>
              </a:spcAft>
            </a:pPr>
            <a:r>
              <a:rPr sz="2250" spc="-14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sz="2250" spc="-10">
                <a:solidFill>
                  <a:srgbClr val="000000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13002" y="3544912"/>
            <a:ext cx="446311" cy="482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2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3">
                <a:solidFill>
                  <a:srgbClr val="000000"/>
                </a:solidFill>
                <a:latin typeface="Calibri"/>
                <a:cs typeface="Calibri"/>
              </a:rPr>
              <a:t>48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97749" y="3607700"/>
            <a:ext cx="662867" cy="482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32ms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23871" y="3831848"/>
            <a:ext cx="655291" cy="695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15KH</a:t>
            </a:r>
          </a:p>
          <a:p>
            <a:pPr marL="158792" marR="0">
              <a:lnSpc>
                <a:spcPts val="167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z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426875" y="4297101"/>
            <a:ext cx="492875" cy="35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5"/>
              </a:lnSpc>
              <a:spcBef>
                <a:spcPct val="0"/>
              </a:spcBef>
              <a:spcAft>
                <a:spcPct val="0"/>
              </a:spcAft>
            </a:pPr>
            <a:r>
              <a:rPr sz="1100" spc="15">
                <a:solidFill>
                  <a:srgbClr val="000000"/>
                </a:solidFill>
                <a:latin typeface="BMOSWE+é»ä½"/>
                <a:cs typeface="BMOSWE+é»ä½"/>
              </a:rPr>
              <a:t>时域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425712" y="4826483"/>
            <a:ext cx="838810" cy="7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ct val="0"/>
              </a:spcBef>
              <a:spcAft>
                <a:spcPct val="0"/>
              </a:spcAft>
            </a:pPr>
            <a:r>
              <a:rPr sz="2250" spc="-13">
                <a:solidFill>
                  <a:srgbClr val="000000"/>
                </a:solidFill>
                <a:latin typeface="Calibri"/>
                <a:cs typeface="Calibri"/>
              </a:rPr>
              <a:t>…</a:t>
            </a:r>
            <a:r>
              <a:rPr sz="2250" spc="-11">
                <a:solidFill>
                  <a:srgbClr val="000000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613002" y="4883928"/>
            <a:ext cx="446161" cy="482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1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3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18600" y="4904540"/>
            <a:ext cx="573123" cy="482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8ms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289193" y="5133286"/>
            <a:ext cx="757918" cy="896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598" marR="0">
              <a:lnSpc>
                <a:spcPts val="170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15KH</a:t>
            </a:r>
          </a:p>
          <a:p>
            <a:pPr marL="261390" marR="0">
              <a:lnSpc>
                <a:spcPts val="167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z</a:t>
            </a:r>
          </a:p>
          <a:p>
            <a:pPr marL="0" marR="0">
              <a:lnSpc>
                <a:spcPts val="1395"/>
              </a:lnSpc>
              <a:spcBef>
                <a:spcPts val="318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BMOSWE+é»ä½"/>
                <a:cs typeface="BMOSWE+é»ä½"/>
              </a:rPr>
              <a:t>时域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053644" y="5541055"/>
            <a:ext cx="443131" cy="573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3"/>
              </a:lnSpc>
              <a:spcBef>
                <a:spcPct val="0"/>
              </a:spcBef>
              <a:spcAft>
                <a:spcPct val="0"/>
              </a:spcAft>
            </a:pPr>
            <a:r>
              <a:rPr sz="165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149249" y="5541055"/>
            <a:ext cx="433479" cy="573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3"/>
              </a:lnSpc>
              <a:spcBef>
                <a:spcPct val="0"/>
              </a:spcBef>
              <a:spcAft>
                <a:spcPct val="0"/>
              </a:spcAft>
            </a:pPr>
            <a:r>
              <a:rPr sz="1650" b="1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96160" y="5691049"/>
            <a:ext cx="4415238" cy="940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492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从时间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A</a:t>
            </a: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到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B</a:t>
            </a:r>
            <a:r>
              <a:rPr sz="2000" spc="15">
                <a:solidFill>
                  <a:srgbClr val="000000"/>
                </a:solidFill>
                <a:latin typeface="TRMKSV+å®ä½"/>
                <a:cs typeface="TRMKSV+å®ä½"/>
              </a:rPr>
              <a:t>内的小区容量：</a:t>
            </a:r>
            <a:r>
              <a:rPr sz="2000">
                <a:solidFill>
                  <a:srgbClr val="000000"/>
                </a:solidFill>
                <a:latin typeface="VIKROU+å®ä½"/>
                <a:cs typeface="VIKROU+å®ä½"/>
              </a:rPr>
              <a:t>11</a:t>
            </a:r>
            <a:r>
              <a:rPr sz="2000">
                <a:solidFill>
                  <a:srgbClr val="000000"/>
                </a:solidFill>
                <a:latin typeface="TRMKSV+å®ä½"/>
                <a:cs typeface="TRMKSV+å®ä½"/>
              </a:rPr>
              <a:t>个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M</a:t>
            </a:r>
            <a:r>
              <a:rPr sz="2000" spc="15">
                <a:solidFill>
                  <a:srgbClr val="000000"/>
                </a:solidFill>
                <a:latin typeface="TRMKSV+å®ä½"/>
                <a:cs typeface="TRMKSV+å®ä½"/>
              </a:rPr>
              <a:t>时刻，小区并发访问用户数：</a:t>
            </a:r>
            <a:r>
              <a:rPr sz="2000">
                <a:solidFill>
                  <a:srgbClr val="000000"/>
                </a:solidFill>
                <a:latin typeface="VIKROU+å®ä½"/>
                <a:cs typeface="VIKROU+å®ä½"/>
              </a:rPr>
              <a:t>4</a:t>
            </a:r>
            <a:r>
              <a:rPr sz="2000">
                <a:solidFill>
                  <a:srgbClr val="000000"/>
                </a:solidFill>
                <a:latin typeface="TRMKSV+å®ä½"/>
                <a:cs typeface="TRMKSV+å®ä½"/>
              </a:rPr>
              <a:t>个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577961" y="6065953"/>
            <a:ext cx="2427731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TRMKSV+å®ä½"/>
                <a:cs typeface="TRMKSV+å®ä½"/>
              </a:rPr>
              <a:t>使用小区容量，更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16517" y="6370754"/>
            <a:ext cx="1150239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7">
                <a:solidFill>
                  <a:srgbClr val="000000"/>
                </a:solidFill>
                <a:latin typeface="TRMKSV+å®ä½"/>
                <a:cs typeface="TRMKSV+å®ä½"/>
              </a:rPr>
              <a:t>适宜</a:t>
            </a:r>
            <a:r>
              <a:rPr sz="2000" spc="20">
                <a:solidFill>
                  <a:srgbClr val="000000"/>
                </a:solidFill>
                <a:latin typeface="VIKROU+å®ä½"/>
                <a:cs typeface="VIKROU+å®ä½"/>
              </a:rPr>
              <a:t>NB</a:t>
            </a:r>
          </a:p>
        </p:txBody>
      </p: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789081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ESAGHF+å¾®è½¯é�»,Bold"/>
                <a:cs typeface="ESAGHF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BJLGAP+å¾®è½¯é�»,Bold"/>
                <a:cs typeface="BJLGAP+å¾®è½¯é�»,Bold"/>
              </a:rPr>
              <a:t>8</a:t>
            </a:r>
            <a:r>
              <a:rPr sz="3200" b="1">
                <a:solidFill>
                  <a:srgbClr val="C00000"/>
                </a:solidFill>
                <a:latin typeface="ESAGHF+å¾®è½¯é�»,Bold"/>
                <a:cs typeface="ESAGHF+å¾®è½¯é�»,Bold"/>
              </a:rPr>
              <a:t>：低功耗（</a:t>
            </a:r>
            <a:r>
              <a:rPr sz="3200" b="1">
                <a:solidFill>
                  <a:srgbClr val="C00000"/>
                </a:solidFill>
                <a:latin typeface="BJLGAP+å¾®è½¯é�»,Bold"/>
                <a:cs typeface="BJLGAP+å¾®è½¯é�»,Bold"/>
              </a:rPr>
              <a:t>10</a:t>
            </a:r>
            <a:r>
              <a:rPr sz="3200" b="1">
                <a:solidFill>
                  <a:srgbClr val="C00000"/>
                </a:solidFill>
                <a:latin typeface="ESAGHF+å¾®è½¯é�»,Bold"/>
                <a:cs typeface="ESAGHF+å¾®è½¯é�»,Bold"/>
              </a:rPr>
              <a:t>年电池寿命）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9430" y="933513"/>
            <a:ext cx="12520254" cy="1038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SNMBBE+å®ä½"/>
                <a:cs typeface="SNMBBE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QTOSGS+å®ä½"/>
                <a:cs typeface="QTOSGS+å®ä½"/>
              </a:rPr>
              <a:t>通过采用</a:t>
            </a:r>
            <a:r>
              <a:rPr sz="2400" spc="12">
                <a:solidFill>
                  <a:srgbClr val="000000"/>
                </a:solidFill>
                <a:latin typeface="SNMBBE+å®ä½"/>
                <a:cs typeface="SNMBBE+å®ä½"/>
              </a:rPr>
              <a:t>eDRX</a:t>
            </a:r>
            <a:r>
              <a:rPr sz="2400" spc="14">
                <a:solidFill>
                  <a:srgbClr val="000000"/>
                </a:solidFill>
                <a:latin typeface="QTOSGS+å®ä½"/>
                <a:cs typeface="QTOSGS+å®ä½"/>
              </a:rPr>
              <a:t>和</a:t>
            </a:r>
            <a:r>
              <a:rPr sz="2400" spc="12">
                <a:solidFill>
                  <a:srgbClr val="000000"/>
                </a:solidFill>
                <a:latin typeface="SNMBBE+å®ä½"/>
                <a:cs typeface="SNMBBE+å®ä½"/>
              </a:rPr>
              <a:t>PSM</a:t>
            </a:r>
            <a:r>
              <a:rPr sz="2400" spc="12">
                <a:solidFill>
                  <a:srgbClr val="000000"/>
                </a:solidFill>
                <a:latin typeface="QTOSGS+å®ä½"/>
                <a:cs typeface="QTOSGS+å®ä½"/>
              </a:rPr>
              <a:t>技术，实现了终端的低功耗，满足</a:t>
            </a:r>
            <a:r>
              <a:rPr sz="2400" spc="12">
                <a:solidFill>
                  <a:srgbClr val="000000"/>
                </a:solidFill>
                <a:latin typeface="SNMBBE+å®ä½"/>
                <a:cs typeface="SNMBBE+å®ä½"/>
              </a:rPr>
              <a:t>5-10</a:t>
            </a:r>
            <a:r>
              <a:rPr sz="2400" spc="12">
                <a:solidFill>
                  <a:srgbClr val="000000"/>
                </a:solidFill>
                <a:latin typeface="QTOSGS+å®ä½"/>
                <a:cs typeface="QTOSGS+å®ä½"/>
              </a:rPr>
              <a:t>年电池寿命需求</a:t>
            </a:r>
          </a:p>
          <a:p>
            <a:pPr marL="2071090" marR="0">
              <a:lnSpc>
                <a:spcPts val="218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QTOSGS+å®ä½"/>
                <a:cs typeface="QTOSGS+å®ä½"/>
              </a:rPr>
              <a:t>测试配置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1082" y="1546447"/>
            <a:ext cx="1280464" cy="63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SNMBBE+å®ä½"/>
                <a:cs typeface="SNMBBE+å®ä½"/>
              </a:rPr>
              <a:t>PSM</a:t>
            </a:r>
            <a:r>
              <a:rPr sz="2000" spc="16">
                <a:solidFill>
                  <a:srgbClr val="000000"/>
                </a:solidFill>
                <a:latin typeface="QTOSGS+å®ä½"/>
                <a:cs typeface="QTOSGS+å®ä½"/>
              </a:rPr>
              <a:t>技术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8368" y="1546447"/>
            <a:ext cx="1410004" cy="63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SNMBBE+å®ä½"/>
                <a:cs typeface="SNMBBE+å®ä½"/>
              </a:rPr>
              <a:t>eDRX</a:t>
            </a:r>
            <a:r>
              <a:rPr sz="2000" spc="16">
                <a:solidFill>
                  <a:srgbClr val="000000"/>
                </a:solidFill>
                <a:latin typeface="QTOSGS+å®ä½"/>
                <a:cs typeface="QTOSGS+å®ä½"/>
              </a:rPr>
              <a:t>技术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37376" y="1821997"/>
            <a:ext cx="1115568" cy="87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TOSGS+å®ä½"/>
                <a:cs typeface="QTOSGS+å®ä½"/>
              </a:rPr>
              <a:t>终端状态</a:t>
            </a:r>
          </a:p>
          <a:p>
            <a:pPr marL="0" marR="0">
              <a:lnSpc>
                <a:spcPts val="1596"/>
              </a:lnSpc>
              <a:spcBef>
                <a:spcPts val="13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PSM</a:t>
            </a: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状态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91551" y="1821997"/>
            <a:ext cx="1115568" cy="87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TOSGS+å®ä½"/>
                <a:cs typeface="QTOSGS+å®ä½"/>
              </a:rPr>
              <a:t>消耗功率</a:t>
            </a:r>
          </a:p>
          <a:p>
            <a:pPr marL="0" marR="0">
              <a:lnSpc>
                <a:spcPts val="1596"/>
              </a:lnSpc>
              <a:spcBef>
                <a:spcPts val="13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5uA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96830" y="1821997"/>
            <a:ext cx="1115568" cy="124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TOSGS+å®ä½"/>
                <a:cs typeface="QTOSGS+å®ä½"/>
              </a:rPr>
              <a:t>测试结果</a:t>
            </a:r>
          </a:p>
          <a:p>
            <a:pPr marL="0" marR="0">
              <a:lnSpc>
                <a:spcPts val="1596"/>
              </a:lnSpc>
              <a:spcBef>
                <a:spcPts val="13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2.7uA</a:t>
            </a:r>
          </a:p>
          <a:p>
            <a:pPr marL="0" marR="0">
              <a:lnSpc>
                <a:spcPts val="1596"/>
              </a:lnSpc>
              <a:spcBef>
                <a:spcPts val="1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1mA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37376" y="2561645"/>
            <a:ext cx="1321307" cy="124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eDRX</a:t>
            </a: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空闲态</a:t>
            </a:r>
          </a:p>
          <a:p>
            <a:pPr marL="0" marR="0">
              <a:lnSpc>
                <a:spcPts val="1596"/>
              </a:lnSpc>
              <a:spcBef>
                <a:spcPts val="1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DRX</a:t>
            </a: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空闲态</a:t>
            </a:r>
          </a:p>
          <a:p>
            <a:pPr marL="0" marR="0">
              <a:lnSpc>
                <a:spcPts val="1596"/>
              </a:lnSpc>
              <a:spcBef>
                <a:spcPts val="1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连接状态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91551" y="2561645"/>
            <a:ext cx="1422654" cy="878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几十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uA</a:t>
            </a: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到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2mA</a:t>
            </a:r>
          </a:p>
          <a:p>
            <a:pPr marL="0" marR="0">
              <a:lnSpc>
                <a:spcPts val="1596"/>
              </a:lnSpc>
              <a:spcBef>
                <a:spcPts val="1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1 -- 4mA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6830" y="2932612"/>
            <a:ext cx="610362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1mA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91551" y="3303579"/>
            <a:ext cx="1422653" cy="751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发送：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200mA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接收：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65mA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196830" y="3303579"/>
            <a:ext cx="1423872" cy="751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发送：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189mA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TOSGS+å®ä½"/>
                <a:cs typeface="QTOSGS+å®ä½"/>
              </a:rPr>
              <a:t>接收：</a:t>
            </a:r>
            <a:r>
              <a:rPr sz="1600">
                <a:solidFill>
                  <a:srgbClr val="000000"/>
                </a:solidFill>
                <a:latin typeface="SNMBBE+å®ä½"/>
                <a:cs typeface="SNMBBE+å®ä½"/>
              </a:rPr>
              <a:t>61mA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50508" y="4101811"/>
            <a:ext cx="2644294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EILOIK+å¾®è½¯é�»"/>
                <a:cs typeface="EILOIK+å¾®è½¯é�»"/>
              </a:rPr>
              <a:t>MCL</a:t>
            </a: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无线路损</a:t>
            </a:r>
            <a:r>
              <a:rPr sz="1600" spc="8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功耗值</a:t>
            </a:r>
            <a:r>
              <a:rPr sz="1600">
                <a:solidFill>
                  <a:srgbClr val="FFFFFF"/>
                </a:solidFill>
                <a:latin typeface="EILOIK+å¾®è½¯é�»"/>
                <a:cs typeface="EILOIK+å¾®è½¯é�»"/>
              </a:rPr>
              <a:t>/</a:t>
            </a: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包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066911" y="4101811"/>
            <a:ext cx="1150487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EILOIK+å¾®è½¯é�»"/>
                <a:cs typeface="EILOIK+å¾®è½¯é�»"/>
              </a:rPr>
              <a:t>PSM</a:t>
            </a: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功耗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467086" y="4101811"/>
            <a:ext cx="1203516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总功耗</a:t>
            </a:r>
            <a:r>
              <a:rPr sz="1600">
                <a:solidFill>
                  <a:srgbClr val="FFFFFF"/>
                </a:solidFill>
                <a:latin typeface="EILOIK+å¾®è½¯é�»"/>
                <a:cs typeface="EILOIK+å¾®è½¯é�»"/>
              </a:rPr>
              <a:t>/</a:t>
            </a:r>
            <a:r>
              <a:rPr sz="1600">
                <a:solidFill>
                  <a:srgbClr val="FFFFFF"/>
                </a:solidFill>
                <a:latin typeface="SVKAMJ+å¾®è½¯é�»"/>
                <a:cs typeface="SVKAMJ+å¾®è½¯é�»"/>
              </a:rPr>
              <a:t>天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50508" y="4433095"/>
            <a:ext cx="919142" cy="2227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135dB</a:t>
            </a:r>
          </a:p>
          <a:p>
            <a:pPr marL="0" marR="0">
              <a:lnSpc>
                <a:spcPts val="2106"/>
              </a:lnSpc>
              <a:spcBef>
                <a:spcPts val="50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145dB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152dB</a:t>
            </a:r>
          </a:p>
          <a:p>
            <a:pPr marL="0" marR="0">
              <a:lnSpc>
                <a:spcPts val="2109"/>
              </a:lnSpc>
              <a:spcBef>
                <a:spcPts val="49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158dB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162dB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164dB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51699" y="4433095"/>
            <a:ext cx="96728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14uAH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066911" y="4433095"/>
            <a:ext cx="1254761" cy="2227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  <a:p>
            <a:pPr marL="0" marR="0">
              <a:lnSpc>
                <a:spcPts val="2106"/>
              </a:lnSpc>
              <a:spcBef>
                <a:spcPts val="50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  <a:p>
            <a:pPr marL="0" marR="0">
              <a:lnSpc>
                <a:spcPts val="2109"/>
              </a:lnSpc>
              <a:spcBef>
                <a:spcPts val="49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80.16uAH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467086" y="4467258"/>
            <a:ext cx="1134911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94.6uAH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48335" y="4555974"/>
            <a:ext cx="6328547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66">
                <a:solidFill>
                  <a:srgbClr val="000000"/>
                </a:solidFill>
                <a:latin typeface="QTOSGS+å®ä½"/>
                <a:cs typeface="QTOSGS+å®ä½"/>
              </a:rPr>
              <a:t>某典型水表的</a:t>
            </a:r>
            <a:r>
              <a:rPr sz="2000" spc="45">
                <a:solidFill>
                  <a:srgbClr val="000000"/>
                </a:solidFill>
                <a:latin typeface="SNMBBE+å®ä½"/>
                <a:cs typeface="SNMBBE+å®ä½"/>
              </a:rPr>
              <a:t>NB</a:t>
            </a:r>
            <a:r>
              <a:rPr sz="2000" spc="65">
                <a:solidFill>
                  <a:srgbClr val="000000"/>
                </a:solidFill>
                <a:latin typeface="QTOSGS+å®ä½"/>
                <a:cs typeface="QTOSGS+å®ä½"/>
              </a:rPr>
              <a:t>业务应用，每天定期上报一次数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QTOSGS+å®ä½"/>
                <a:cs typeface="QTOSGS+å®ä½"/>
              </a:rPr>
              <a:t>据包，报文大小为</a:t>
            </a:r>
            <a:r>
              <a:rPr sz="2000" spc="16">
                <a:solidFill>
                  <a:srgbClr val="000000"/>
                </a:solidFill>
                <a:latin typeface="SNMBBE+å®ä½"/>
                <a:cs typeface="SNMBBE+å®ä½"/>
              </a:rPr>
              <a:t>200</a:t>
            </a:r>
            <a:r>
              <a:rPr sz="2000" spc="11">
                <a:solidFill>
                  <a:srgbClr val="000000"/>
                </a:solidFill>
                <a:latin typeface="QTOSGS+å®ä½"/>
                <a:cs typeface="QTOSGS+å®ä½"/>
              </a:rPr>
              <a:t>字节，采用</a:t>
            </a:r>
            <a:r>
              <a:rPr sz="2000" spc="12">
                <a:solidFill>
                  <a:srgbClr val="000000"/>
                </a:solidFill>
                <a:latin typeface="SNMBBE+å®ä½"/>
                <a:cs typeface="SNMBBE+å®ä½"/>
              </a:rPr>
              <a:t>PSM</a:t>
            </a:r>
            <a:r>
              <a:rPr sz="2000" spc="18">
                <a:solidFill>
                  <a:srgbClr val="000000"/>
                </a:solidFill>
                <a:latin typeface="QTOSGS+å®ä½"/>
                <a:cs typeface="QTOSGS+å®ä½"/>
              </a:rPr>
              <a:t>模式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51699" y="4764185"/>
            <a:ext cx="96728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22uAH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467086" y="4797644"/>
            <a:ext cx="1491650" cy="189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102.16uAH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112.16uAH</a:t>
            </a:r>
          </a:p>
          <a:p>
            <a:pPr marL="0" marR="0">
              <a:lnSpc>
                <a:spcPts val="2106"/>
              </a:lnSpc>
              <a:spcBef>
                <a:spcPts val="50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831.16uAH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1096.16uAH</a:t>
            </a:r>
          </a:p>
          <a:p>
            <a:pPr marL="0" marR="0">
              <a:lnSpc>
                <a:spcPts val="2106"/>
              </a:lnSpc>
              <a:spcBef>
                <a:spcPts val="49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1751.16uAH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751699" y="5095146"/>
            <a:ext cx="96728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32uAH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751699" y="5425532"/>
            <a:ext cx="1205043" cy="1234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751uAH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1016uAH</a:t>
            </a:r>
          </a:p>
          <a:p>
            <a:pPr marL="0" marR="0">
              <a:lnSpc>
                <a:spcPts val="2106"/>
              </a:lnSpc>
              <a:spcBef>
                <a:spcPts val="49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EILOIK+å¾®è½¯é�»"/>
                <a:cs typeface="EILOIK+å¾®è½¯é�»"/>
              </a:rPr>
              <a:t>1671uAH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7492" y="5565534"/>
            <a:ext cx="5837151" cy="110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SNMBBE+å®ä½"/>
                <a:cs typeface="SNMBBE+å®ä½"/>
              </a:rPr>
              <a:t>365days </a:t>
            </a:r>
            <a:r>
              <a:rPr sz="2400">
                <a:solidFill>
                  <a:srgbClr val="C00000"/>
                </a:solidFill>
                <a:latin typeface="SNMBBE+å®ä½"/>
                <a:cs typeface="SNMBBE+å®ä½"/>
              </a:rPr>
              <a:t>*</a:t>
            </a:r>
            <a:r>
              <a:rPr sz="2400" spc="24">
                <a:solidFill>
                  <a:srgbClr val="C00000"/>
                </a:solidFill>
                <a:latin typeface="SNMBBE+å®ä½"/>
                <a:cs typeface="SNMBBE+å®ä½"/>
              </a:rPr>
              <a:t> </a:t>
            </a:r>
            <a:r>
              <a:rPr sz="2400" spc="14">
                <a:solidFill>
                  <a:srgbClr val="C00000"/>
                </a:solidFill>
                <a:latin typeface="SNMBBE+å®ä½"/>
                <a:cs typeface="SNMBBE+å®ä½"/>
              </a:rPr>
              <a:t>1751uAH</a:t>
            </a:r>
            <a:r>
              <a:rPr sz="2400">
                <a:solidFill>
                  <a:srgbClr val="C00000"/>
                </a:solidFill>
                <a:latin typeface="SNMBBE+å®ä½"/>
                <a:cs typeface="SNMBBE+å®ä½"/>
              </a:rPr>
              <a:t> *</a:t>
            </a:r>
            <a:r>
              <a:rPr sz="2400" spc="24">
                <a:solidFill>
                  <a:srgbClr val="C00000"/>
                </a:solidFill>
                <a:latin typeface="SNMBBE+å®ä½"/>
                <a:cs typeface="SNMBBE+å®ä½"/>
              </a:rPr>
              <a:t> </a:t>
            </a:r>
            <a:r>
              <a:rPr sz="2400" spc="12">
                <a:solidFill>
                  <a:srgbClr val="C00000"/>
                </a:solidFill>
                <a:latin typeface="SNMBBE+å®ä½"/>
                <a:cs typeface="SNMBBE+å®ä½"/>
              </a:rPr>
              <a:t>10*1.5(</a:t>
            </a:r>
            <a:r>
              <a:rPr sz="2400" spc="14">
                <a:solidFill>
                  <a:srgbClr val="C00000"/>
                </a:solidFill>
                <a:latin typeface="QTOSGS+å®ä½"/>
                <a:cs typeface="QTOSGS+å®ä½"/>
              </a:rPr>
              <a:t>冗余）</a:t>
            </a:r>
          </a:p>
          <a:p>
            <a:pPr marL="0" marR="0">
              <a:lnSpc>
                <a:spcPts val="2402"/>
              </a:lnSpc>
              <a:spcBef>
                <a:spcPts val="297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SNMBBE+å®ä½"/>
                <a:cs typeface="SNMBBE+å®ä½"/>
              </a:rPr>
              <a:t>=9586mAH</a:t>
            </a:r>
          </a:p>
        </p:txBody>
      </p: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7313217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EAFHMC+å¾®è½¯é�»,Bold"/>
                <a:cs typeface="EAFHMC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RWTKFD+å¾®è½¯é�»,Bold"/>
                <a:cs typeface="RWTKFD+å¾®è½¯é�»,Bold"/>
              </a:rPr>
              <a:t>9</a:t>
            </a:r>
            <a:r>
              <a:rPr sz="3200" b="1">
                <a:solidFill>
                  <a:srgbClr val="C00000"/>
                </a:solidFill>
                <a:latin typeface="EAFHMC+å¾®è½¯é�»,Bold"/>
                <a:cs typeface="EAFHMC+å¾®è½¯é�»,Bold"/>
              </a:rPr>
              <a:t>：适宜静止或者低移动性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937" y="959421"/>
            <a:ext cx="13121046" cy="1127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4">
                <a:solidFill>
                  <a:srgbClr val="000000"/>
                </a:solidFill>
                <a:latin typeface="VGPIDU+å®ä½"/>
                <a:cs typeface="VGPIDU+å®ä½"/>
              </a:rPr>
              <a:t>NB-IoT</a:t>
            </a:r>
            <a:r>
              <a:rPr sz="2400" spc="29">
                <a:solidFill>
                  <a:srgbClr val="000000"/>
                </a:solidFill>
                <a:latin typeface="VNTAES+å®ä½"/>
                <a:cs typeface="VNTAES+å®ä½"/>
              </a:rPr>
              <a:t>目前不支持跨基站的切换功能，适宜于静止和慢速移动场景，在</a:t>
            </a:r>
            <a:r>
              <a:rPr sz="2400" spc="15">
                <a:solidFill>
                  <a:srgbClr val="000000"/>
                </a:solidFill>
                <a:latin typeface="VGPIDU+å®ä½"/>
                <a:cs typeface="VGPIDU+å®ä½"/>
              </a:rPr>
              <a:t>30km/h</a:t>
            </a:r>
            <a:r>
              <a:rPr sz="2400" spc="28">
                <a:solidFill>
                  <a:srgbClr val="000000"/>
                </a:solidFill>
                <a:latin typeface="VNTAES+å®ä½"/>
                <a:cs typeface="VNTAES+å®ä½"/>
              </a:rPr>
              <a:t>以下传</a:t>
            </a:r>
          </a:p>
          <a:p>
            <a:pPr marL="0" marR="0">
              <a:lnSpc>
                <a:spcPts val="2402"/>
              </a:lnSpc>
              <a:spcBef>
                <a:spcPts val="477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VNTAES+å®ä½"/>
                <a:cs typeface="VNTAES+å®ä½"/>
              </a:rPr>
              <a:t>输成功率较高，速度越大，传输失败率越高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73246" y="2028525"/>
            <a:ext cx="5833383" cy="72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92"/>
              </a:lnSpc>
              <a:spcBef>
                <a:spcPct val="0"/>
              </a:spcBef>
              <a:spcAft>
                <a:spcPct val="0"/>
              </a:spcAft>
            </a:pPr>
            <a:r>
              <a:rPr sz="2100" b="1">
                <a:solidFill>
                  <a:srgbClr val="C00000"/>
                </a:solidFill>
                <a:latin typeface="Calibri"/>
                <a:cs typeface="Calibri"/>
              </a:rPr>
              <a:t>NB-IOT</a:t>
            </a:r>
            <a:r>
              <a:rPr sz="2100" spc="36">
                <a:solidFill>
                  <a:srgbClr val="C00000"/>
                </a:solidFill>
                <a:latin typeface="VNTAES+å®ä½"/>
                <a:cs typeface="VNTAES+å®ä½"/>
              </a:rPr>
              <a:t>网络在不同移动速度下</a:t>
            </a:r>
            <a:r>
              <a:rPr sz="2100" b="1">
                <a:solidFill>
                  <a:srgbClr val="C00000"/>
                </a:solidFill>
                <a:latin typeface="Calibri"/>
                <a:cs typeface="Calibri"/>
              </a:rPr>
              <a:t>Ping</a:t>
            </a:r>
            <a:r>
              <a:rPr sz="2100" spc="36">
                <a:solidFill>
                  <a:srgbClr val="C00000"/>
                </a:solidFill>
                <a:latin typeface="VNTAES+å®ä½"/>
                <a:cs typeface="VNTAES+å®ä½"/>
              </a:rPr>
              <a:t>通成功率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42237" y="2436161"/>
            <a:ext cx="65522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98%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97962" y="2621581"/>
            <a:ext cx="65802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96%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53305" y="2718482"/>
            <a:ext cx="91762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95.50%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42237" y="2823257"/>
            <a:ext cx="65522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96%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38188" y="3144313"/>
            <a:ext cx="91762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93.30%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42237" y="3210353"/>
            <a:ext cx="65522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94%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42237" y="3597830"/>
            <a:ext cx="655222" cy="939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92%</a:t>
            </a:r>
          </a:p>
          <a:p>
            <a:pPr marL="0" marR="0">
              <a:lnSpc>
                <a:spcPts val="1948"/>
              </a:lnSpc>
              <a:spcBef>
                <a:spcPts val="1149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90%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42237" y="4372022"/>
            <a:ext cx="655683" cy="171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88%</a:t>
            </a:r>
          </a:p>
          <a:p>
            <a:pPr marL="0" marR="0">
              <a:lnSpc>
                <a:spcPts val="1951"/>
              </a:lnSpc>
              <a:spcBef>
                <a:spcPts val="1096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86%</a:t>
            </a:r>
          </a:p>
          <a:p>
            <a:pPr marL="0" marR="0">
              <a:lnSpc>
                <a:spcPts val="1948"/>
              </a:lnSpc>
              <a:spcBef>
                <a:spcPts val="1101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84%</a:t>
            </a:r>
          </a:p>
          <a:p>
            <a:pPr marL="0" marR="0">
              <a:lnSpc>
                <a:spcPts val="1948"/>
              </a:lnSpc>
              <a:spcBef>
                <a:spcPts val="1149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82%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23071" y="4427775"/>
            <a:ext cx="91762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86.67%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851658" y="5797851"/>
            <a:ext cx="949845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30km/h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36541" y="5797851"/>
            <a:ext cx="949845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60km/h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21424" y="5797851"/>
            <a:ext cx="949845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80km/h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54745" y="5797851"/>
            <a:ext cx="105281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44546A"/>
                </a:solidFill>
                <a:latin typeface="Calibri"/>
                <a:cs typeface="Calibri"/>
              </a:rPr>
              <a:t>120km/h</a:t>
            </a:r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4369558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ORQRFH+å¾®è½¯é�»,Bold"/>
                <a:cs typeface="ORQRFH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RQKSDQ+å¾®è½¯é�»,Bold"/>
                <a:cs typeface="RQKSDQ+å¾®è½¯é�»,Bold"/>
              </a:rPr>
              <a:t>10</a:t>
            </a:r>
            <a:r>
              <a:rPr sz="3200" b="1">
                <a:solidFill>
                  <a:srgbClr val="C00000"/>
                </a:solidFill>
                <a:latin typeface="ORQRFH+å¾®è½¯é�»,Bold"/>
                <a:cs typeface="ORQRFH+å¾®è½¯é�»,Bold"/>
              </a:rPr>
              <a:t>：低成本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1456" y="970258"/>
            <a:ext cx="2495601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-27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Cat-4</a:t>
            </a:r>
            <a:r>
              <a:rPr sz="32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 </a:t>
            </a:r>
            <a:r>
              <a:rPr sz="3200" b="1" spc="-112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LT</a:t>
            </a:r>
            <a:r>
              <a:rPr sz="3200" b="1" spc="-952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 </a:t>
            </a:r>
            <a:r>
              <a:rPr sz="32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31410" y="970258"/>
            <a:ext cx="1715682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-27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Cat-0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06891" y="970258"/>
            <a:ext cx="2069646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NB-IoT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43279" y="1945038"/>
            <a:ext cx="713264" cy="987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2RX</a:t>
            </a:r>
          </a:p>
          <a:p>
            <a:pPr marL="1523" marR="0">
              <a:lnSpc>
                <a:spcPts val="2106"/>
              </a:lnSpc>
              <a:spcBef>
                <a:spcPts val="1159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1TX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01666" y="1945038"/>
            <a:ext cx="713263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1RX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04630" y="1945038"/>
            <a:ext cx="713264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1RX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61514" y="2007268"/>
            <a:ext cx="1069722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MMMB</a:t>
            </a:r>
          </a:p>
          <a:p>
            <a:pPr marL="0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1772" y="2145317"/>
            <a:ext cx="582042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BB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8782" y="2136740"/>
            <a:ext cx="559834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RF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44466" y="2145317"/>
            <a:ext cx="582043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BB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20358" y="2130644"/>
            <a:ext cx="652355" cy="816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MB</a:t>
            </a:r>
          </a:p>
          <a:p>
            <a:pPr marL="0" marR="0">
              <a:lnSpc>
                <a:spcPts val="1922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47506" y="2145317"/>
            <a:ext cx="582042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BB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97626" y="2250727"/>
            <a:ext cx="559654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RF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819132" y="2263554"/>
            <a:ext cx="559959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RF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341864" y="2316640"/>
            <a:ext cx="590429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03190" y="2359820"/>
            <a:ext cx="69850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1TX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25077" y="2359820"/>
            <a:ext cx="69850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1TX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95849" y="2740820"/>
            <a:ext cx="903908" cy="816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Flash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/RAM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317736" y="2740820"/>
            <a:ext cx="921684" cy="816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Flash/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RAM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86156" y="2862740"/>
            <a:ext cx="80381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PMU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437132" y="2862740"/>
            <a:ext cx="1424059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Flash/RAM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721352" y="2862740"/>
            <a:ext cx="80381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PMU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722106" y="2862740"/>
            <a:ext cx="80381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RQKSDQ+å¾®è½¯é�»,Bold"/>
                <a:cs typeface="RQKSDQ+å¾®è½¯é�»,Bold"/>
              </a:rPr>
              <a:t>PMU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0008" y="3759636"/>
            <a:ext cx="3521323" cy="762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ABLKBU+å®ä½"/>
                <a:cs typeface="ABLKBU+å®ä½"/>
              </a:rPr>
              <a:t>低成本芯片关键技术：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306054" y="3747555"/>
            <a:ext cx="3752025" cy="431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4"/>
              </a:lnSpc>
              <a:spcBef>
                <a:spcPct val="0"/>
              </a:spcBef>
              <a:spcAft>
                <a:spcPct val="0"/>
              </a:spcAft>
            </a:pPr>
            <a:r>
              <a:rPr sz="1350" spc="10">
                <a:solidFill>
                  <a:srgbClr val="000000"/>
                </a:solidFill>
                <a:latin typeface="KJPAGA+å®ä½"/>
                <a:cs typeface="KJPAGA+å®ä½"/>
              </a:rPr>
              <a:t>MMMB:</a:t>
            </a:r>
            <a:r>
              <a:rPr sz="1350" spc="-51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ABLKBU+å®ä½"/>
                <a:cs typeface="ABLKBU+å®ä½"/>
              </a:rPr>
              <a:t>多模多频段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PA</a:t>
            </a:r>
            <a:r>
              <a:rPr sz="1350" spc="1456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PMU:</a:t>
            </a:r>
            <a:r>
              <a:rPr sz="1350" spc="-39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ABLKBU+å®ä½"/>
                <a:cs typeface="ABLKBU+å®ä½"/>
              </a:rPr>
              <a:t>电源管理单元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306054" y="3955454"/>
            <a:ext cx="1110995" cy="630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 spc="11">
                <a:solidFill>
                  <a:srgbClr val="000000"/>
                </a:solidFill>
                <a:latin typeface="KJPAGA+å®ä½"/>
                <a:cs typeface="KJPAGA+å®ä½"/>
              </a:rPr>
              <a:t>MB:</a:t>
            </a:r>
            <a:r>
              <a:rPr sz="1350" spc="-31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ABLKBU+å®ä½"/>
                <a:cs typeface="ABLKBU+å®ä½"/>
              </a:rPr>
              <a:t>多频段</a:t>
            </a:r>
          </a:p>
          <a:p>
            <a:pPr marL="0" marR="0">
              <a:lnSpc>
                <a:spcPts val="1332"/>
              </a:lnSpc>
              <a:spcBef>
                <a:spcPts val="275"/>
              </a:spcBef>
              <a:spcAft>
                <a:spcPct val="0"/>
              </a:spcAft>
            </a:pPr>
            <a:r>
              <a:rPr sz="1350" spc="11">
                <a:solidFill>
                  <a:srgbClr val="000000"/>
                </a:solidFill>
                <a:latin typeface="KJPAGA+å®ä½"/>
                <a:cs typeface="KJPAGA+å®ä½"/>
              </a:rPr>
              <a:t>BB:</a:t>
            </a:r>
            <a:r>
              <a:rPr sz="1350" spc="-31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ABLKBU+å®ä½"/>
                <a:cs typeface="ABLKBU+å®ä½"/>
              </a:rPr>
              <a:t>基带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117836" y="3950247"/>
            <a:ext cx="1887063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PA:</a:t>
            </a:r>
            <a:r>
              <a:rPr sz="1350" spc="-28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Power</a:t>
            </a:r>
            <a:r>
              <a:rPr sz="1350" spc="-52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Amplifier</a:t>
            </a:r>
          </a:p>
          <a:p>
            <a:pPr marL="0" marR="0">
              <a:lnSpc>
                <a:spcPts val="1332"/>
              </a:lnSpc>
              <a:spcBef>
                <a:spcPts val="276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SOC:</a:t>
            </a:r>
            <a:r>
              <a:rPr sz="1350" spc="-40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System</a:t>
            </a:r>
            <a:r>
              <a:rPr sz="1350" spc="-37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on</a:t>
            </a:r>
            <a:r>
              <a:rPr sz="1350" spc="-16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350">
                <a:solidFill>
                  <a:srgbClr val="000000"/>
                </a:solidFill>
                <a:latin typeface="KJPAGA+å®ä½"/>
                <a:cs typeface="KJPAGA+å®ä½"/>
              </a:rPr>
              <a:t>Chip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80008" y="4263127"/>
            <a:ext cx="5494781" cy="59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3">
                <a:solidFill>
                  <a:srgbClr val="000000"/>
                </a:solidFill>
                <a:latin typeface="ABLKBU+å®ä½"/>
                <a:cs typeface="ABLKBU+å®ä½"/>
              </a:rPr>
              <a:t>关键技术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1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：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180kHz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窄带系统，基带复杂度低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80008" y="4674607"/>
            <a:ext cx="7227080" cy="100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3">
                <a:solidFill>
                  <a:srgbClr val="000000"/>
                </a:solidFill>
                <a:latin typeface="ABLKBU+å®ä½"/>
                <a:cs typeface="ABLKBU+å®ä½"/>
              </a:rPr>
              <a:t>关键技术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2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：低采样率，缓存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Flash/RAM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要求小（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28</a:t>
            </a:r>
            <a:r>
              <a:rPr sz="1800" spc="24">
                <a:solidFill>
                  <a:srgbClr val="000000"/>
                </a:solidFill>
                <a:latin typeface="KJPAGA+å®ä½"/>
                <a:cs typeface="KJPAGA+å®ä½"/>
              </a:rPr>
              <a:t> </a:t>
            </a:r>
            <a:r>
              <a:rPr sz="1800" spc="13">
                <a:solidFill>
                  <a:srgbClr val="000000"/>
                </a:solidFill>
                <a:latin typeface="KJPAGA+å®ä½"/>
                <a:cs typeface="KJPAGA+å®ä½"/>
              </a:rPr>
              <a:t>kByte</a:t>
            </a:r>
            <a:r>
              <a:rPr sz="1800">
                <a:solidFill>
                  <a:srgbClr val="000000"/>
                </a:solidFill>
                <a:latin typeface="ABLKBU+å®ä½"/>
                <a:cs typeface="ABLKBU+å®ä½"/>
              </a:rPr>
              <a:t>）</a:t>
            </a:r>
          </a:p>
          <a:p>
            <a:pPr marL="0" marR="0">
              <a:lnSpc>
                <a:spcPts val="2000"/>
              </a:lnSpc>
              <a:spcBef>
                <a:spcPts val="123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3">
                <a:solidFill>
                  <a:srgbClr val="000000"/>
                </a:solidFill>
                <a:latin typeface="ABLKBU+å®ä½"/>
                <a:cs typeface="ABLKBU+å®ä½"/>
              </a:rPr>
              <a:t>关键技术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3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：单天线，半双工，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RF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成本低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0008" y="5497923"/>
            <a:ext cx="11721039" cy="1008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3">
                <a:solidFill>
                  <a:srgbClr val="000000"/>
                </a:solidFill>
                <a:latin typeface="ABLKBU+å®ä½"/>
                <a:cs typeface="ABLKBU+å®ä½"/>
              </a:rPr>
              <a:t>关键技术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4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：峰均比低，功放效率高，</a:t>
            </a:r>
            <a:r>
              <a:rPr sz="1800" spc="4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23dBm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发射功率可支持单片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SoC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内置功放</a:t>
            </a:r>
            <a:r>
              <a:rPr sz="1800" spc="13">
                <a:solidFill>
                  <a:srgbClr val="000000"/>
                </a:solidFill>
                <a:latin typeface="KJPAGA+å®ä½"/>
                <a:cs typeface="KJPAGA+å®ä½"/>
              </a:rPr>
              <a:t>PA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，进一步降低成本</a:t>
            </a:r>
          </a:p>
          <a:p>
            <a:pPr marL="0" marR="0">
              <a:lnSpc>
                <a:spcPts val="1997"/>
              </a:lnSpc>
              <a:spcBef>
                <a:spcPts val="12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800" spc="4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3">
                <a:solidFill>
                  <a:srgbClr val="000000"/>
                </a:solidFill>
                <a:latin typeface="ABLKBU+å®ä½"/>
                <a:cs typeface="ABLKBU+å®ä½"/>
              </a:rPr>
              <a:t>关键技术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5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：协议栈简化（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500kBytes</a:t>
            </a:r>
            <a:r>
              <a:rPr sz="1800" spc="12">
                <a:solidFill>
                  <a:srgbClr val="000000"/>
                </a:solidFill>
                <a:latin typeface="ABLKBU+å®ä½"/>
                <a:cs typeface="ABLKBU+å®ä½"/>
              </a:rPr>
              <a:t>），减少片内</a:t>
            </a:r>
            <a:r>
              <a:rPr sz="1800" spc="12">
                <a:solidFill>
                  <a:srgbClr val="000000"/>
                </a:solidFill>
                <a:latin typeface="KJPAGA+å®ä½"/>
                <a:cs typeface="KJPAGA+å®ä½"/>
              </a:rPr>
              <a:t>Flash/RAM</a:t>
            </a:r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572883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DTKMTU+å¾®è½¯é�»,Bold"/>
                <a:cs typeface="DTKMTU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NMTBOV+å¾®è½¯é�»,Bold"/>
                <a:cs typeface="NMTBOV+å¾®è½¯é�»,Bold"/>
              </a:rPr>
              <a:t>11</a:t>
            </a:r>
            <a:r>
              <a:rPr sz="3200" b="1">
                <a:solidFill>
                  <a:srgbClr val="C00000"/>
                </a:solidFill>
                <a:latin typeface="DTKMTU+å¾®è½¯é�»,Bold"/>
                <a:cs typeface="DTKMTU+å¾®è½¯é�»,Bold"/>
              </a:rPr>
              <a:t>：“永远”在线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787" y="994336"/>
            <a:ext cx="13474047" cy="15061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4">
                <a:solidFill>
                  <a:srgbClr val="000000"/>
                </a:solidFill>
                <a:latin typeface="UFHCJS+å®ä½"/>
                <a:cs typeface="UFHCJS+å®ä½"/>
              </a:rPr>
              <a:t>NB-IoT</a:t>
            </a:r>
            <a:r>
              <a:rPr sz="2400" spc="19">
                <a:solidFill>
                  <a:srgbClr val="000000"/>
                </a:solidFill>
                <a:latin typeface="TBCQRM+å®ä½"/>
                <a:cs typeface="TBCQRM+å®ä½"/>
              </a:rPr>
              <a:t>终端入网成功后，核心网和</a:t>
            </a:r>
            <a:r>
              <a:rPr sz="2400" spc="16">
                <a:solidFill>
                  <a:srgbClr val="000000"/>
                </a:solidFill>
                <a:latin typeface="UFHCJS+å®ä½"/>
                <a:cs typeface="UFHCJS+å®ä½"/>
              </a:rPr>
              <a:t>IoT</a:t>
            </a:r>
            <a:r>
              <a:rPr sz="2400" spc="19">
                <a:solidFill>
                  <a:srgbClr val="000000"/>
                </a:solidFill>
                <a:latin typeface="TBCQRM+å®ä½"/>
                <a:cs typeface="TBCQRM+å®ä½"/>
              </a:rPr>
              <a:t>平台会一直保存用户会话状态，终端在</a:t>
            </a:r>
            <a:r>
              <a:rPr sz="2400" spc="13">
                <a:solidFill>
                  <a:srgbClr val="000000"/>
                </a:solidFill>
                <a:latin typeface="UFHCJS+å®ä½"/>
                <a:cs typeface="UFHCJS+å®ä½"/>
              </a:rPr>
              <a:t>PSM</a:t>
            </a:r>
            <a:r>
              <a:rPr sz="2400">
                <a:solidFill>
                  <a:srgbClr val="000000"/>
                </a:solidFill>
                <a:latin typeface="TBCQRM+å®ä½"/>
                <a:cs typeface="TBCQRM+å®ä½"/>
              </a:rPr>
              <a:t>，</a:t>
            </a:r>
          </a:p>
          <a:p>
            <a:pPr marL="342900" marR="0">
              <a:lnSpc>
                <a:spcPts val="2400"/>
              </a:lnSpc>
              <a:spcBef>
                <a:spcPts val="431"/>
              </a:spcBef>
              <a:spcAft>
                <a:spcPct val="0"/>
              </a:spcAft>
            </a:pPr>
            <a:r>
              <a:rPr sz="2400" spc="16">
                <a:solidFill>
                  <a:srgbClr val="000000"/>
                </a:solidFill>
                <a:latin typeface="UFHCJS+å®ä½"/>
                <a:cs typeface="UFHCJS+å®ä½"/>
              </a:rPr>
              <a:t>eDRX</a:t>
            </a:r>
            <a:r>
              <a:rPr sz="2400" spc="21">
                <a:solidFill>
                  <a:srgbClr val="000000"/>
                </a:solidFill>
                <a:latin typeface="TBCQRM+å®ä½"/>
                <a:cs typeface="TBCQRM+å®ä½"/>
              </a:rPr>
              <a:t>休眠情况下，网络侧维持</a:t>
            </a:r>
            <a:r>
              <a:rPr sz="2400" spc="12">
                <a:solidFill>
                  <a:srgbClr val="000000"/>
                </a:solidFill>
                <a:latin typeface="UFHCJS+å®ä½"/>
                <a:cs typeface="UFHCJS+å®ä½"/>
              </a:rPr>
              <a:t>IP</a:t>
            </a:r>
            <a:r>
              <a:rPr sz="2400" spc="20">
                <a:solidFill>
                  <a:srgbClr val="000000"/>
                </a:solidFill>
                <a:latin typeface="TBCQRM+å®ä½"/>
                <a:cs typeface="TBCQRM+å®ä½"/>
              </a:rPr>
              <a:t>会话，终端</a:t>
            </a:r>
            <a:r>
              <a:rPr sz="2400" spc="12">
                <a:solidFill>
                  <a:srgbClr val="000000"/>
                </a:solidFill>
                <a:latin typeface="UFHCJS+å®ä½"/>
                <a:cs typeface="UFHCJS+å®ä½"/>
              </a:rPr>
              <a:t>IP</a:t>
            </a:r>
            <a:r>
              <a:rPr sz="2400" spc="20">
                <a:solidFill>
                  <a:srgbClr val="000000"/>
                </a:solidFill>
                <a:latin typeface="TBCQRM+å®ä½"/>
                <a:cs typeface="TBCQRM+å®ä½"/>
              </a:rPr>
              <a:t>地址保持不变。终端再次上报数据时，</a:t>
            </a:r>
          </a:p>
          <a:p>
            <a:pPr marL="342900" marR="0">
              <a:lnSpc>
                <a:spcPts val="2400"/>
              </a:lnSpc>
              <a:spcBef>
                <a:spcPts val="48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TBCQRM+å®ä½"/>
                <a:cs typeface="TBCQRM+å®ä½"/>
              </a:rPr>
              <a:t>可继续使用此前获取的</a:t>
            </a:r>
            <a:r>
              <a:rPr sz="2400" spc="12">
                <a:solidFill>
                  <a:srgbClr val="000000"/>
                </a:solidFill>
                <a:latin typeface="UFHCJS+å®ä½"/>
                <a:cs typeface="UFHCJS+å®ä½"/>
              </a:rPr>
              <a:t>IP</a:t>
            </a:r>
            <a:r>
              <a:rPr sz="2400" spc="12">
                <a:solidFill>
                  <a:srgbClr val="000000"/>
                </a:solidFill>
                <a:latin typeface="TBCQRM+å®ä½"/>
                <a:cs typeface="TBCQRM+å®ä½"/>
              </a:rPr>
              <a:t>地址发送数据。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4787" y="2091870"/>
            <a:ext cx="7793491" cy="795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6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000000"/>
                </a:solidFill>
                <a:latin typeface="TBCQRM+å®ä½"/>
                <a:cs typeface="TBCQRM+å®ä½"/>
              </a:rPr>
              <a:t>终端重新接入（重启电源），</a:t>
            </a:r>
            <a:r>
              <a:rPr sz="2400" spc="12">
                <a:solidFill>
                  <a:srgbClr val="000000"/>
                </a:solidFill>
                <a:latin typeface="UFHCJS+å®ä½"/>
                <a:cs typeface="UFHCJS+å®ä½"/>
              </a:rPr>
              <a:t>IP</a:t>
            </a:r>
            <a:r>
              <a:rPr sz="2400" spc="13">
                <a:solidFill>
                  <a:srgbClr val="000000"/>
                </a:solidFill>
                <a:latin typeface="TBCQRM+å®ä½"/>
                <a:cs typeface="TBCQRM+å®ä½"/>
              </a:rPr>
              <a:t>地址才会变更。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92122" y="3108213"/>
            <a:ext cx="4103275" cy="845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TBCQRM+å®ä½"/>
                <a:cs typeface="TBCQRM+å®ä½"/>
              </a:rPr>
              <a:t>终端进入</a:t>
            </a:r>
            <a:r>
              <a:rPr sz="1800" spc="13">
                <a:solidFill>
                  <a:srgbClr val="C00000"/>
                </a:solidFill>
                <a:latin typeface="UFHCJS+å®ä½"/>
                <a:cs typeface="UFHCJS+å®ä½"/>
              </a:rPr>
              <a:t>PSM</a:t>
            </a:r>
            <a:r>
              <a:rPr sz="1800" spc="12">
                <a:solidFill>
                  <a:srgbClr val="C00000"/>
                </a:solidFill>
                <a:latin typeface="TBCQRM+å®ä½"/>
                <a:cs typeface="TBCQRM+å®ä½"/>
              </a:rPr>
              <a:t>状态，基站空口释放，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TBCQRM+å®ä½"/>
                <a:cs typeface="TBCQRM+å®ä½"/>
              </a:rPr>
              <a:t>核心网状态保持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88222" y="4113371"/>
            <a:ext cx="2725934" cy="502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4264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TBCQRM+å®ä½"/>
                <a:cs typeface="TBCQRM+å®ä½"/>
              </a:rPr>
              <a:t>物联网应用</a:t>
            </a:r>
          </a:p>
          <a:p>
            <a:pPr marL="0" marR="0">
              <a:lnSpc>
                <a:spcPts val="959"/>
              </a:lnSpc>
              <a:spcBef>
                <a:spcPct val="0"/>
              </a:spcBef>
              <a:spcAft>
                <a:spcPct val="0"/>
              </a:spcAft>
            </a:pPr>
            <a:r>
              <a:rPr sz="1200" spc="14">
                <a:solidFill>
                  <a:srgbClr val="000000"/>
                </a:solidFill>
                <a:latin typeface="TBCQRM+å®ä½"/>
                <a:cs typeface="TBCQRM+å®ä½"/>
              </a:rPr>
              <a:t>公共安全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18888" y="4509169"/>
            <a:ext cx="1130525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MTBOV+å¾®è½¯é�»,Bold"/>
                <a:cs typeface="NMTBOV+å¾®è½¯é�»,Bold"/>
              </a:rPr>
              <a:t>MME/SGSN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2757" y="4512599"/>
            <a:ext cx="537143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MTBOV+å¾®è½¯é�»,Bold"/>
                <a:cs typeface="NMTBOV+å¾®è½¯é�»,Bold"/>
              </a:rPr>
              <a:t>HSS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06370" y="4989865"/>
            <a:ext cx="840878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MTBOV+å¾®è½¯é�»,Bold"/>
                <a:cs typeface="NMTBOV+å¾®è½¯é�»,Bold"/>
              </a:rPr>
              <a:t>eNodeB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87838" y="5150326"/>
            <a:ext cx="84277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 spc="12">
                <a:solidFill>
                  <a:srgbClr val="000000"/>
                </a:solidFill>
                <a:latin typeface="TBCQRM+å®ä½"/>
                <a:cs typeface="TBCQRM+å®ä½"/>
              </a:rPr>
              <a:t>智能电网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07756" y="5245750"/>
            <a:ext cx="1149477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3">
                <a:solidFill>
                  <a:srgbClr val="000000"/>
                </a:solidFill>
                <a:latin typeface="UFHCJS+å®ä½"/>
                <a:cs typeface="UFHCJS+å®ä½"/>
              </a:rPr>
              <a:t>IoT</a:t>
            </a:r>
            <a:r>
              <a:rPr sz="1800" spc="12">
                <a:solidFill>
                  <a:srgbClr val="000000"/>
                </a:solidFill>
                <a:latin typeface="TBCQRM+å®ä½"/>
                <a:cs typeface="TBCQRM+å®ä½"/>
              </a:rPr>
              <a:t>平台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24518" y="5231733"/>
            <a:ext cx="84277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 spc="12">
                <a:solidFill>
                  <a:srgbClr val="000000"/>
                </a:solidFill>
                <a:latin typeface="TBCQRM+å®ä½"/>
                <a:cs typeface="TBCQRM+å®ä½"/>
              </a:rPr>
              <a:t>智能交通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31841" y="5323621"/>
            <a:ext cx="1579885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MTBOV+å¾®è½¯é�»,Bold"/>
                <a:cs typeface="NMTBOV+å¾®è½¯é�»,Bold"/>
              </a:rPr>
              <a:t>SGW/PGW/GGSN</a:t>
            </a:r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56500"/>
            <a:ext cx="6269158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BDDFQE+å¾®è½¯é�»,Bold"/>
                <a:cs typeface="BDDFQE+å¾®è½¯é�»,Bold"/>
              </a:rPr>
              <a:t>技术特点</a:t>
            </a:r>
            <a:r>
              <a:rPr sz="3200" b="1">
                <a:solidFill>
                  <a:srgbClr val="C00000"/>
                </a:solidFill>
                <a:latin typeface="WLATQG+å¾®è½¯é�»,Bold"/>
                <a:cs typeface="WLATQG+å¾®è½¯é�»,Bold"/>
              </a:rPr>
              <a:t>12</a:t>
            </a:r>
            <a:r>
              <a:rPr sz="3200" b="1">
                <a:solidFill>
                  <a:srgbClr val="C00000"/>
                </a:solidFill>
                <a:latin typeface="BDDFQE+å¾®è½¯é�»,Bold"/>
                <a:cs typeface="BDDFQE+å¾®è½¯é�»,Bold"/>
              </a:rPr>
              <a:t>：定制</a:t>
            </a:r>
            <a:r>
              <a:rPr sz="3200" b="1" spc="-101">
                <a:solidFill>
                  <a:srgbClr val="C00000"/>
                </a:solidFill>
                <a:latin typeface="WLATQG+å¾®è½¯é�»,Bold"/>
                <a:cs typeface="WLATQG+å¾®è½¯é�»,Bold"/>
              </a:rPr>
              <a:t>TAU</a:t>
            </a:r>
            <a:r>
              <a:rPr sz="3200" b="1">
                <a:solidFill>
                  <a:srgbClr val="C00000"/>
                </a:solidFill>
                <a:latin typeface="BDDFQE+å¾®è½¯é�»,Bold"/>
                <a:cs typeface="BDDFQE+å¾®è½¯é�»,Bold"/>
              </a:rPr>
              <a:t>定时器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937" y="965136"/>
            <a:ext cx="13058214" cy="1127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3">
                <a:solidFill>
                  <a:srgbClr val="C00000"/>
                </a:solidFill>
                <a:latin typeface="CCNMLD+å®ä½"/>
                <a:cs typeface="CCNMLD+å®ä½"/>
              </a:rPr>
              <a:t>TAU</a:t>
            </a:r>
            <a:r>
              <a:rPr sz="2400" spc="12">
                <a:solidFill>
                  <a:srgbClr val="000000"/>
                </a:solidFill>
                <a:latin typeface="AOTGUQ+å®ä½"/>
                <a:cs typeface="AOTGUQ+å®ä½"/>
              </a:rPr>
              <a:t>：</a:t>
            </a:r>
            <a:r>
              <a:rPr sz="2400" spc="12">
                <a:solidFill>
                  <a:srgbClr val="000000"/>
                </a:solidFill>
                <a:latin typeface="CCNMLD+å®ä½"/>
                <a:cs typeface="CCNMLD+å®ä½"/>
              </a:rPr>
              <a:t>Tracking</a:t>
            </a:r>
            <a:r>
              <a:rPr sz="2400" spc="22">
                <a:solidFill>
                  <a:srgbClr val="000000"/>
                </a:solidFill>
                <a:latin typeface="CCNMLD+å®ä½"/>
                <a:cs typeface="CCNMLD+å®ä½"/>
              </a:rPr>
              <a:t> </a:t>
            </a:r>
            <a:r>
              <a:rPr sz="2400" spc="12">
                <a:solidFill>
                  <a:srgbClr val="000000"/>
                </a:solidFill>
                <a:latin typeface="CCNMLD+å®ä½"/>
                <a:cs typeface="CCNMLD+å®ä½"/>
              </a:rPr>
              <a:t>Area </a:t>
            </a:r>
            <a:r>
              <a:rPr sz="2400" spc="13">
                <a:solidFill>
                  <a:srgbClr val="000000"/>
                </a:solidFill>
                <a:latin typeface="CCNMLD+å®ä½"/>
                <a:cs typeface="CCNMLD+å®ä½"/>
              </a:rPr>
              <a:t>Update</a:t>
            </a:r>
            <a:r>
              <a:rPr sz="2400" spc="12">
                <a:solidFill>
                  <a:srgbClr val="000000"/>
                </a:solidFill>
                <a:latin typeface="AOTGUQ+å®ä½"/>
                <a:cs typeface="AOTGUQ+å®ä½"/>
              </a:rPr>
              <a:t>，</a:t>
            </a:r>
            <a:r>
              <a:rPr sz="2400" spc="12">
                <a:solidFill>
                  <a:srgbClr val="000000"/>
                </a:solidFill>
                <a:latin typeface="CCNMLD+å®ä½"/>
                <a:cs typeface="CCNMLD+å®ä½"/>
              </a:rPr>
              <a:t>TAU</a:t>
            </a:r>
            <a:r>
              <a:rPr sz="2400" spc="13">
                <a:solidFill>
                  <a:srgbClr val="000000"/>
                </a:solidFill>
                <a:latin typeface="AOTGUQ+å®ä½"/>
                <a:cs typeface="AOTGUQ+å®ä½"/>
              </a:rPr>
              <a:t>定时器</a:t>
            </a:r>
            <a:r>
              <a:rPr sz="2400" spc="12">
                <a:solidFill>
                  <a:srgbClr val="C00000"/>
                </a:solidFill>
                <a:latin typeface="AOTGUQ+å®ä½"/>
                <a:cs typeface="AOTGUQ+å®ä½"/>
              </a:rPr>
              <a:t>小于</a:t>
            </a:r>
            <a:r>
              <a:rPr sz="2400" spc="12">
                <a:solidFill>
                  <a:srgbClr val="000000"/>
                </a:solidFill>
                <a:latin typeface="AOTGUQ+å®ä½"/>
                <a:cs typeface="AOTGUQ+å®ä½"/>
              </a:rPr>
              <a:t>用户数据上报周期，会浪费一次空口过</a:t>
            </a:r>
          </a:p>
          <a:p>
            <a:pPr marL="0" marR="0">
              <a:lnSpc>
                <a:spcPts val="2402"/>
              </a:lnSpc>
              <a:spcBef>
                <a:spcPts val="477"/>
              </a:spcBef>
              <a:spcAft>
                <a:spcPct val="0"/>
              </a:spcAft>
            </a:pPr>
            <a:r>
              <a:rPr sz="2400" spc="13">
                <a:solidFill>
                  <a:srgbClr val="000000"/>
                </a:solidFill>
                <a:latin typeface="AOTGUQ+å®ä½"/>
                <a:cs typeface="AOTGUQ+å®ä½"/>
              </a:rPr>
              <a:t>程。</a:t>
            </a:r>
            <a:r>
              <a:rPr sz="2400" spc="12">
                <a:solidFill>
                  <a:srgbClr val="000000"/>
                </a:solidFill>
                <a:latin typeface="CCNMLD+å®ä½"/>
                <a:cs typeface="CCNMLD+å®ä½"/>
              </a:rPr>
              <a:t>TAU</a:t>
            </a:r>
            <a:r>
              <a:rPr sz="2400" spc="12">
                <a:solidFill>
                  <a:srgbClr val="000000"/>
                </a:solidFill>
                <a:latin typeface="AOTGUQ+å®ä½"/>
                <a:cs typeface="AOTGUQ+å®ä½"/>
              </a:rPr>
              <a:t>定时器</a:t>
            </a:r>
            <a:r>
              <a:rPr sz="2400" spc="12">
                <a:solidFill>
                  <a:srgbClr val="C00000"/>
                </a:solidFill>
                <a:latin typeface="AOTGUQ+å®ä½"/>
                <a:cs typeface="AOTGUQ+å®ä½"/>
              </a:rPr>
              <a:t>大于</a:t>
            </a:r>
            <a:r>
              <a:rPr sz="2400" spc="12">
                <a:solidFill>
                  <a:srgbClr val="000000"/>
                </a:solidFill>
                <a:latin typeface="AOTGUQ+å®ä½"/>
                <a:cs typeface="AOTGUQ+å®ä½"/>
              </a:rPr>
              <a:t>用户数据上报周期，则可节省一次空口过程，降低功耗。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8937" y="2003241"/>
            <a:ext cx="7747543" cy="96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4">
                <a:solidFill>
                  <a:srgbClr val="C00000"/>
                </a:solidFill>
                <a:latin typeface="AOTGUQ+å®ä½"/>
                <a:cs typeface="AOTGUQ+å®ä½"/>
              </a:rPr>
              <a:t>当用户离开某个跟踪区（位置区），主动上报到核心网，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4">
                <a:solidFill>
                  <a:srgbClr val="C00000"/>
                </a:solidFill>
                <a:latin typeface="AOTGUQ+å®ä½"/>
                <a:cs typeface="AOTGUQ+å®ä½"/>
              </a:rPr>
              <a:t>当更新定时器超时后，终端上报核心网</a:t>
            </a: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7214" y="2719843"/>
            <a:ext cx="2997073" cy="3746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98"/>
              </a:lnSpc>
              <a:spcBef>
                <a:spcPct val="0"/>
              </a:spcBef>
              <a:spcAft>
                <a:spcPct val="0"/>
              </a:spcAft>
            </a:pPr>
            <a:r>
              <a:rPr sz="11800">
                <a:solidFill>
                  <a:srgbClr val="C00000"/>
                </a:solidFill>
                <a:latin typeface="MICCWP+å®ä½"/>
                <a:cs typeface="MICCWP+å®ä½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883" y="3111778"/>
            <a:ext cx="5080940" cy="16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0"/>
              </a:lnSpc>
              <a:spcBef>
                <a:spcPct val="0"/>
              </a:spcBef>
              <a:spcAft>
                <a:spcPct val="0"/>
              </a:spcAft>
            </a:pPr>
            <a:r>
              <a:rPr sz="5350" spc="-11">
                <a:solidFill>
                  <a:srgbClr val="2DA2BF"/>
                </a:solidFill>
                <a:latin typeface="MICCWP+å®ä½"/>
                <a:cs typeface="MICCWP+å®ä½"/>
              </a:rPr>
              <a:t>LPWA</a:t>
            </a:r>
            <a:r>
              <a:rPr sz="5350" spc="-20">
                <a:solidFill>
                  <a:srgbClr val="2DA2BF"/>
                </a:solidFill>
                <a:latin typeface="WGGTTS+å®ä½"/>
                <a:cs typeface="WGGTTS+å®ä½"/>
              </a:rPr>
              <a:t>背景介绍</a:t>
            </a:r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2884464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VIDOHO+å¾®è½¯é�»,Bold"/>
                <a:cs typeface="VIDOHO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QKNLFB+å¾®è½¯é�»,Bold"/>
                <a:cs typeface="QKNLFB+å¾®è½¯é�»,Bold"/>
              </a:rPr>
              <a:t>优势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65741" y="1130540"/>
            <a:ext cx="1915972" cy="968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295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0000"/>
                </a:solidFill>
                <a:latin typeface="Calibri"/>
                <a:cs typeface="Calibri"/>
              </a:rPr>
              <a:t>800M</a:t>
            </a:r>
          </a:p>
          <a:p>
            <a:pPr marL="0" marR="0">
              <a:lnSpc>
                <a:spcPts val="2006"/>
              </a:lnSpc>
              <a:spcBef>
                <a:spcPts val="479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RVGRDP+å®ä½"/>
                <a:cs typeface="RVGRDP+å®ä½"/>
              </a:rPr>
              <a:t>优质频谱网络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9828" y="1250936"/>
            <a:ext cx="1400251" cy="9639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46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  <a:r>
              <a:rPr sz="2000">
                <a:solidFill>
                  <a:srgbClr val="FF0000"/>
                </a:solidFill>
                <a:latin typeface="RVGRDP+å®ä½"/>
                <a:cs typeface="RVGRDP+å®ä½"/>
              </a:rPr>
              <a:t>年</a:t>
            </a:r>
          </a:p>
          <a:p>
            <a:pPr marL="0" marR="0">
              <a:lnSpc>
                <a:spcPts val="2006"/>
              </a:lnSpc>
              <a:spcBef>
                <a:spcPts val="393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RVGRDP+å®ä½"/>
                <a:cs typeface="RVGRDP+å®ä½"/>
              </a:rPr>
              <a:t>电池寿命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8932" y="2785223"/>
            <a:ext cx="2022850" cy="1001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0164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0000"/>
                </a:solidFill>
                <a:latin typeface="Calibri"/>
                <a:cs typeface="Calibri"/>
              </a:rPr>
              <a:t>20dB</a:t>
            </a:r>
          </a:p>
          <a:p>
            <a:pPr marL="0" marR="0">
              <a:lnSpc>
                <a:spcPts val="2435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RVGRDP+å®ä½"/>
                <a:cs typeface="RVGRDP+å®ä½"/>
              </a:rPr>
              <a:t>覆盖增益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&gt;GSM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85197" y="2797913"/>
            <a:ext cx="1404518" cy="940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FF0000"/>
                </a:solidFill>
                <a:latin typeface="RVGRDP+å®ä½"/>
                <a:cs typeface="RVGRDP+å®ä½"/>
              </a:rPr>
              <a:t>运营商级</a:t>
            </a:r>
          </a:p>
          <a:p>
            <a:pPr marL="128016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RVGRDP+å®ä½"/>
                <a:cs typeface="RVGRDP+å®ä½"/>
              </a:rPr>
              <a:t>可靠性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27015" y="3357666"/>
            <a:ext cx="1760420" cy="1106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1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FFFF00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85197" y="4120364"/>
            <a:ext cx="1404518" cy="972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FF0000"/>
                </a:solidFill>
                <a:latin typeface="RVGRDP+å®ä½"/>
                <a:cs typeface="RVGRDP+å®ä½"/>
              </a:rPr>
              <a:t>高安全性</a:t>
            </a:r>
          </a:p>
          <a:p>
            <a:pPr marL="109728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4G</a:t>
            </a:r>
            <a:r>
              <a:rPr sz="2000" spc="16">
                <a:solidFill>
                  <a:srgbClr val="000000"/>
                </a:solidFill>
                <a:latin typeface="RVGRDP+å®ä½"/>
                <a:cs typeface="RVGRDP+å®ä½"/>
              </a:rPr>
              <a:t>网络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6780" y="4160506"/>
            <a:ext cx="1403908" cy="968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523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0000"/>
                </a:solidFill>
                <a:latin typeface="Calibri"/>
                <a:cs typeface="Calibri"/>
              </a:rPr>
              <a:t>5$</a:t>
            </a:r>
          </a:p>
          <a:p>
            <a:pPr marL="0" marR="0">
              <a:lnSpc>
                <a:spcPts val="2006"/>
              </a:lnSpc>
              <a:spcBef>
                <a:spcPts val="479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RVGRDP+å®ä½"/>
                <a:cs typeface="RVGRDP+å®ä½"/>
              </a:rPr>
              <a:t>模块成本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1916" y="5455297"/>
            <a:ext cx="1513636" cy="996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38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000">
                <a:solidFill>
                  <a:srgbClr val="FF0000"/>
                </a:solidFill>
                <a:latin typeface="RVGRDP+å®ä½"/>
                <a:cs typeface="RVGRDP+å®ä½"/>
              </a:rPr>
              <a:t>万</a:t>
            </a:r>
          </a:p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RVGRDP+å®ä½"/>
                <a:cs typeface="RVGRDP+å®ä½"/>
              </a:rPr>
              <a:t>设备</a:t>
            </a: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sz="2000" spc="18">
                <a:solidFill>
                  <a:srgbClr val="000000"/>
                </a:solidFill>
                <a:latin typeface="RVGRDP+å®ä½"/>
                <a:cs typeface="RVGRDP+å®ä½"/>
              </a:rPr>
              <a:t>小区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5117" y="5530115"/>
            <a:ext cx="2683764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079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FF0000"/>
                </a:solidFill>
                <a:latin typeface="RVGRDP+å®ä½"/>
                <a:cs typeface="RVGRDP+å®ä½"/>
              </a:rPr>
              <a:t>全球漫游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RVGRDP+å®ä½"/>
                <a:cs typeface="RVGRDP+å®ä½"/>
              </a:rPr>
              <a:t>国际规范，全球漫游</a:t>
            </a:r>
          </a:p>
        </p:txBody>
      </p:sp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0890" y="170158"/>
            <a:ext cx="2883764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IVCPH+å¾®è½¯é�»,Bold"/>
                <a:cs typeface="GIVCPH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CELDSR+å¾®è½¯é�»,Bold"/>
                <a:cs typeface="CELDSR+å¾®è½¯é�»,Bold"/>
              </a:rPr>
              <a:t>特点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93820" y="1378608"/>
            <a:ext cx="1601724" cy="888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typeface="HEBQDM+å®ä½"/>
                <a:cs typeface="HEBQDM+å®ä½"/>
              </a:rPr>
              <a:t>低速率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5400" y="1403540"/>
            <a:ext cx="1680972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窄带接入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216" y="1403540"/>
            <a:ext cx="229362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首次接入时延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33916" y="1403540"/>
            <a:ext cx="229362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数据传输时延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7676" y="2078878"/>
            <a:ext cx="1722120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空口带宽只有</a:t>
            </a:r>
          </a:p>
          <a:p>
            <a:pPr marL="34290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GQDRSD+å®ä½"/>
                <a:cs typeface="GQDRSD+å®ä½"/>
              </a:rPr>
              <a:t>180KHz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38118" y="2078878"/>
            <a:ext cx="1722120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数据传输带宽</a:t>
            </a:r>
          </a:p>
          <a:p>
            <a:pPr marL="343153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GQDRSD+å®ä½"/>
                <a:cs typeface="GQDRSD+å®ä½"/>
              </a:rPr>
              <a:t>20Kbp</a:t>
            </a:r>
            <a:r>
              <a:rPr sz="1800">
                <a:solidFill>
                  <a:srgbClr val="000000"/>
                </a:solidFill>
                <a:latin typeface="GQDRSD+å®ä½"/>
                <a:cs typeface="GQDRSD+å®ä½"/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28816" y="2078878"/>
            <a:ext cx="1722120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首次接入时延</a:t>
            </a:r>
          </a:p>
          <a:p>
            <a:pPr marL="458723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GQDRSD+å®ä½"/>
                <a:cs typeface="GQDRSD+å®ä½"/>
              </a:rPr>
              <a:t>6-8s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92640" y="2078878"/>
            <a:ext cx="1264005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GQDRSD+å®ä½"/>
                <a:cs typeface="GQDRSD+å®ä½"/>
              </a:rPr>
              <a:t>10</a:t>
            </a:r>
            <a:r>
              <a:rPr sz="1800" spc="14">
                <a:solidFill>
                  <a:srgbClr val="000000"/>
                </a:solidFill>
                <a:latin typeface="HEBQDM+å®ä½"/>
                <a:cs typeface="HEBQDM+å®ä½"/>
              </a:rPr>
              <a:t>秒级别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覆盖相关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8977" y="4122356"/>
            <a:ext cx="1680972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并发接入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94076" y="4122356"/>
            <a:ext cx="1987296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静止或慢速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25440" y="4112367"/>
            <a:ext cx="1641652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Calibri"/>
                <a:cs typeface="Calibri"/>
              </a:rPr>
              <a:t>PSM</a:t>
            </a:r>
            <a:r>
              <a:rPr sz="2400" spc="14">
                <a:solidFill>
                  <a:srgbClr val="FFFFFF"/>
                </a:solidFill>
                <a:latin typeface="HEBQDM+å®ä½"/>
                <a:cs typeface="HEBQDM+å®ä½"/>
              </a:rPr>
              <a:t>模式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44054" y="4140644"/>
            <a:ext cx="229361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“永远”在线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02722" y="4140644"/>
            <a:ext cx="1068324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FFFF"/>
                </a:solidFill>
                <a:latin typeface="HEBQDM+å®ä½"/>
                <a:cs typeface="HEBQDM+å®ä½"/>
              </a:rPr>
              <a:t>不足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5553" y="4779406"/>
            <a:ext cx="1491996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同一个时刻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数十个用户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09621" y="4779406"/>
            <a:ext cx="2010537" cy="875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904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4">
                <a:solidFill>
                  <a:srgbClr val="000000"/>
                </a:solidFill>
                <a:latin typeface="HEBQDM+å®ä½"/>
                <a:cs typeface="HEBQDM+å®ä½"/>
              </a:rPr>
              <a:t>适宜静止</a:t>
            </a:r>
          </a:p>
          <a:p>
            <a:pPr marL="0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3">
                <a:solidFill>
                  <a:srgbClr val="000000"/>
                </a:solidFill>
                <a:latin typeface="HEBQDM+å®ä½"/>
                <a:cs typeface="HEBQDM+å®ä½"/>
              </a:rPr>
              <a:t>慢速（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30km/h</a:t>
            </a:r>
            <a:r>
              <a:rPr sz="1800">
                <a:solidFill>
                  <a:srgbClr val="000000"/>
                </a:solidFill>
                <a:latin typeface="HEBQDM+å®ä½"/>
                <a:cs typeface="HEBQDM+å®ä½"/>
              </a:rPr>
              <a:t>）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327904" y="4776486"/>
            <a:ext cx="1722120" cy="867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364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模式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无法唤醒终端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72654" y="4797695"/>
            <a:ext cx="1722119" cy="875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网络会话保持</a:t>
            </a:r>
          </a:p>
          <a:p>
            <a:pPr marL="138683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IP</a:t>
            </a: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地址不变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87254" y="4776486"/>
            <a:ext cx="1608125" cy="89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295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无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QoS</a:t>
            </a: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保证</a:t>
            </a:r>
          </a:p>
          <a:p>
            <a:pPr marL="0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HEBQDM+å®ä½"/>
                <a:cs typeface="HEBQDM+å®ä½"/>
              </a:rPr>
              <a:t>不支持</a:t>
            </a:r>
            <a:r>
              <a:rPr sz="1800" b="1" spc="-42">
                <a:solidFill>
                  <a:srgbClr val="000000"/>
                </a:solidFill>
                <a:latin typeface="Calibri"/>
                <a:cs typeface="Calibri"/>
              </a:rPr>
              <a:t>VoLTE</a:t>
            </a:r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7214" y="2719843"/>
            <a:ext cx="2997073" cy="3746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98"/>
              </a:lnSpc>
              <a:spcBef>
                <a:spcPct val="0"/>
              </a:spcBef>
              <a:spcAft>
                <a:spcPct val="0"/>
              </a:spcAft>
            </a:pPr>
            <a:r>
              <a:rPr sz="11800">
                <a:solidFill>
                  <a:srgbClr val="C00000"/>
                </a:solidFill>
                <a:latin typeface="KKDKJA+å®ä½"/>
                <a:cs typeface="KKDKJA+å®ä½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883" y="3111778"/>
            <a:ext cx="5757901" cy="16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0"/>
              </a:lnSpc>
              <a:spcBef>
                <a:spcPct val="0"/>
              </a:spcBef>
              <a:spcAft>
                <a:spcPct val="0"/>
              </a:spcAft>
            </a:pPr>
            <a:r>
              <a:rPr sz="5350" spc="-20">
                <a:solidFill>
                  <a:srgbClr val="2DA2BF"/>
                </a:solidFill>
                <a:latin typeface="AWHBTA+å®ä½"/>
                <a:cs typeface="AWHBTA+å®ä½"/>
              </a:rPr>
              <a:t>网络与业务特点</a:t>
            </a:r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69888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FJSJGD+å¾®è½¯é�»,Bold"/>
                <a:cs typeface="FJSJGD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RFNFWF+å¾®è½¯é�»,Bold"/>
                <a:cs typeface="RFNFWF+å¾®è½¯é�»,Bold"/>
              </a:rPr>
              <a:t>网络架构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098" y="959421"/>
            <a:ext cx="13401811" cy="1127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终端通过全国</a:t>
            </a: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800M</a:t>
            </a: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无线网络接入，经过</a:t>
            </a: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31</a:t>
            </a: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个省核心网网元数据处理（</a:t>
            </a: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MME</a:t>
            </a: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，</a:t>
            </a: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SGW</a:t>
            </a:r>
            <a:r>
              <a:rPr sz="2400">
                <a:solidFill>
                  <a:srgbClr val="000000"/>
                </a:solidFill>
                <a:latin typeface="DIAIHU+å®ä½"/>
                <a:cs typeface="DIAIHU+å®ä½"/>
              </a:rPr>
              <a:t>）</a:t>
            </a:r>
          </a:p>
          <a:p>
            <a:pPr marL="0" marR="0">
              <a:lnSpc>
                <a:spcPts val="2402"/>
              </a:lnSpc>
              <a:spcBef>
                <a:spcPts val="477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后，将数据汇聚到物联网专网，并经过</a:t>
            </a:r>
            <a:r>
              <a:rPr sz="2400" spc="12">
                <a:solidFill>
                  <a:srgbClr val="000000"/>
                </a:solidFill>
                <a:latin typeface="NDJGFJ+å®ä½"/>
                <a:cs typeface="NDJGFJ+å®ä½"/>
              </a:rPr>
              <a:t>IoT</a:t>
            </a:r>
            <a:r>
              <a:rPr sz="2400" spc="12">
                <a:solidFill>
                  <a:srgbClr val="000000"/>
                </a:solidFill>
                <a:latin typeface="DIAIHU+å®ä½"/>
                <a:cs typeface="DIAIHU+å®ä½"/>
              </a:rPr>
              <a:t>平台处理后发送到客户平台。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35319" y="2128943"/>
            <a:ext cx="1307357" cy="48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3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17">
                <a:solidFill>
                  <a:srgbClr val="5B9BD5"/>
                </a:solidFill>
                <a:latin typeface="Calibri"/>
                <a:cs typeface="Calibri"/>
              </a:rPr>
              <a:t>31</a:t>
            </a:r>
            <a:r>
              <a:rPr sz="1400" spc="-228">
                <a:solidFill>
                  <a:srgbClr val="5B9BD5"/>
                </a:solidFill>
                <a:latin typeface="DIAIHU+å®ä½"/>
                <a:cs typeface="DIAIHU+å®ä½"/>
              </a:rPr>
              <a:t>省内无线网络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11483" y="2128943"/>
            <a:ext cx="1459754" cy="48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3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19">
                <a:solidFill>
                  <a:srgbClr val="5B9BD5"/>
                </a:solidFill>
                <a:latin typeface="Calibri"/>
                <a:cs typeface="Calibri"/>
              </a:rPr>
              <a:t>31</a:t>
            </a:r>
            <a:r>
              <a:rPr sz="1400" spc="-223">
                <a:solidFill>
                  <a:srgbClr val="5B9BD5"/>
                </a:solidFill>
                <a:latin typeface="DIAIHU+å®ä½"/>
                <a:cs typeface="DIAIHU+å®ä½"/>
              </a:rPr>
              <a:t>省内核心网网元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32410" y="2118710"/>
            <a:ext cx="1298322" cy="574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2"/>
              </a:lnSpc>
              <a:spcBef>
                <a:spcPct val="0"/>
              </a:spcBef>
              <a:spcAft>
                <a:spcPct val="0"/>
              </a:spcAft>
            </a:pPr>
            <a:r>
              <a:rPr sz="1800" spc="-300">
                <a:solidFill>
                  <a:srgbClr val="5B9BD5"/>
                </a:solidFill>
                <a:latin typeface="DIAIHU+å®ä½"/>
                <a:cs typeface="DIAIHU+å®ä½"/>
              </a:rPr>
              <a:t>物联网专网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71718" y="2495094"/>
            <a:ext cx="1082439" cy="1051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03"/>
              </a:lnSpc>
              <a:spcBef>
                <a:spcPct val="0"/>
              </a:spcBef>
              <a:spcAft>
                <a:spcPct val="0"/>
              </a:spcAft>
            </a:pPr>
            <a:r>
              <a:rPr sz="3050" b="1" spc="-306">
                <a:solidFill>
                  <a:srgbClr val="000000"/>
                </a:solidFill>
                <a:latin typeface="Calibri"/>
                <a:cs typeface="Calibri"/>
              </a:rPr>
              <a:t>HSS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23485" y="3336098"/>
            <a:ext cx="740946" cy="625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1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60">
                <a:solidFill>
                  <a:srgbClr val="000000"/>
                </a:solidFill>
                <a:latin typeface="Calibri"/>
                <a:cs typeface="Calibri"/>
              </a:rPr>
              <a:t>PCRF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8442" y="3371262"/>
            <a:ext cx="673964" cy="48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3"/>
              </a:lnSpc>
              <a:spcBef>
                <a:spcPct val="0"/>
              </a:spcBef>
              <a:spcAft>
                <a:spcPct val="0"/>
              </a:spcAft>
            </a:pPr>
            <a:r>
              <a:rPr sz="1400" spc="-108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83959" y="3545861"/>
            <a:ext cx="769542" cy="625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1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273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94960" y="3545861"/>
            <a:ext cx="727614" cy="625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1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74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5080" y="3661771"/>
            <a:ext cx="55941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50">
                <a:solidFill>
                  <a:srgbClr val="FFFFFF"/>
                </a:solidFill>
                <a:latin typeface="DIAIHU+å®ä½"/>
                <a:cs typeface="DIAIHU+å®ä½"/>
              </a:rPr>
              <a:t>终端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215039" y="3801061"/>
            <a:ext cx="55941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50">
                <a:solidFill>
                  <a:srgbClr val="000000"/>
                </a:solidFill>
                <a:latin typeface="DIAIHU+å®ä½"/>
                <a:cs typeface="DIAIHU+å®ä½"/>
              </a:rPr>
              <a:t>客户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065983" y="4081901"/>
            <a:ext cx="85827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31">
                <a:solidFill>
                  <a:srgbClr val="000000"/>
                </a:solidFill>
                <a:latin typeface="DIAIHU+å®ä½"/>
                <a:cs typeface="DIAIHU+å®ä½"/>
              </a:rPr>
              <a:t>应用平台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08390" y="4824982"/>
            <a:ext cx="1296999" cy="574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19"/>
              </a:lnSpc>
              <a:spcBef>
                <a:spcPct val="0"/>
              </a:spcBef>
              <a:spcAft>
                <a:spcPct val="0"/>
              </a:spcAft>
            </a:pPr>
            <a:r>
              <a:rPr sz="1800" spc="-297">
                <a:solidFill>
                  <a:srgbClr val="000000"/>
                </a:solidFill>
                <a:latin typeface="DIAIHU+å®ä½"/>
                <a:cs typeface="DIAIHU+å®ä½"/>
              </a:rPr>
              <a:t>物联网网关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297768" y="4876652"/>
            <a:ext cx="515766" cy="48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3"/>
              </a:lnSpc>
              <a:spcBef>
                <a:spcPct val="0"/>
              </a:spcBef>
              <a:spcAft>
                <a:spcPct val="0"/>
              </a:spcAft>
            </a:pPr>
            <a:r>
              <a:rPr sz="1400" spc="-137">
                <a:solidFill>
                  <a:srgbClr val="5B9BD5"/>
                </a:solidFill>
                <a:latin typeface="Calibri"/>
                <a:cs typeface="Calibri"/>
              </a:rPr>
              <a:t>CN2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24332" y="4974915"/>
            <a:ext cx="739531" cy="625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78">
                <a:solidFill>
                  <a:srgbClr val="000000"/>
                </a:solidFill>
                <a:latin typeface="Calibri"/>
                <a:cs typeface="Calibri"/>
              </a:rPr>
              <a:t>PGW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1904" y="5014828"/>
            <a:ext cx="673964" cy="483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3"/>
              </a:lnSpc>
              <a:spcBef>
                <a:spcPct val="0"/>
              </a:spcBef>
              <a:spcAft>
                <a:spcPct val="0"/>
              </a:spcAft>
            </a:pPr>
            <a:r>
              <a:rPr sz="1400" spc="-108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83581" y="5026043"/>
            <a:ext cx="769542" cy="625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1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271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55049" y="5026043"/>
            <a:ext cx="727614" cy="6250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1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74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80336" y="5164652"/>
            <a:ext cx="1355701" cy="6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1800" spc="-294">
                <a:solidFill>
                  <a:srgbClr val="000000"/>
                </a:solidFill>
                <a:latin typeface="DIAIHU+å®ä½"/>
                <a:cs typeface="DIAIHU+å®ä½"/>
              </a:rPr>
              <a:t>（</a:t>
            </a:r>
            <a:r>
              <a:rPr sz="1800" b="1" spc="-129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r>
              <a:rPr sz="1800" spc="-293">
                <a:solidFill>
                  <a:srgbClr val="000000"/>
                </a:solidFill>
                <a:latin typeface="DIAIHU+å®ä½"/>
                <a:cs typeface="DIAIHU+å®ä½"/>
              </a:rPr>
              <a:t>平台）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8276" y="5305713"/>
            <a:ext cx="55941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48">
                <a:solidFill>
                  <a:srgbClr val="FFFFFF"/>
                </a:solidFill>
                <a:latin typeface="DIAIHU+å®ä½"/>
                <a:cs typeface="DIAIHU+å®ä½"/>
              </a:rPr>
              <a:t>终端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215039" y="5532719"/>
            <a:ext cx="55941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50">
                <a:solidFill>
                  <a:srgbClr val="000000"/>
                </a:solidFill>
                <a:latin typeface="DIAIHU+å®ä½"/>
                <a:cs typeface="DIAIHU+å®ä½"/>
              </a:rPr>
              <a:t>客户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065983" y="5813935"/>
            <a:ext cx="858274" cy="443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5"/>
              </a:lnSpc>
              <a:spcBef>
                <a:spcPct val="0"/>
              </a:spcBef>
              <a:spcAft>
                <a:spcPct val="0"/>
              </a:spcAft>
            </a:pPr>
            <a:r>
              <a:rPr sz="1400" spc="-231">
                <a:solidFill>
                  <a:srgbClr val="000000"/>
                </a:solidFill>
                <a:latin typeface="DIAIHU+å®ä½"/>
                <a:cs typeface="DIAIHU+å®ä½"/>
              </a:rPr>
              <a:t>应用平台</a:t>
            </a:r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02853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DQVQCT+å¾®è½¯é�»,Bold"/>
                <a:cs typeface="DQVQCT+å¾®è½¯é�»,Bold"/>
              </a:rPr>
              <a:t>NB-IoT</a:t>
            </a:r>
            <a:r>
              <a:rPr sz="3200" b="1" spc="12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OBFTQW+å¾®è½¯é�»,Bold"/>
                <a:cs typeface="OBFTQW+å¾®è½¯é�»,Bold"/>
              </a:rPr>
              <a:t>业务和平台对接模型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204" y="1015311"/>
            <a:ext cx="12723875" cy="1161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FF0000"/>
                </a:solidFill>
                <a:latin typeface="CFNAEA+å®ä½"/>
                <a:cs typeface="CFNAEA+å®ä½"/>
              </a:rPr>
              <a:t>NB</a:t>
            </a:r>
            <a:r>
              <a:rPr sz="2400" spc="12">
                <a:solidFill>
                  <a:srgbClr val="FF0000"/>
                </a:solidFill>
                <a:latin typeface="MKDUNH+å®ä½"/>
                <a:cs typeface="MKDUNH+å®ä½"/>
              </a:rPr>
              <a:t>终端通过物联网网关后，物联网网关进行协议转换后与客户平台对接（优选）</a:t>
            </a:r>
          </a:p>
          <a:p>
            <a:pPr marL="0" marR="0">
              <a:lnSpc>
                <a:spcPts val="2663"/>
              </a:lnSpc>
              <a:spcBef>
                <a:spcPts val="166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000000"/>
                </a:solidFill>
                <a:latin typeface="CFNAEA+å®ä½"/>
                <a:cs typeface="CFNAEA+å®ä½"/>
              </a:rPr>
              <a:t>NB</a:t>
            </a:r>
            <a:r>
              <a:rPr sz="2400" spc="13">
                <a:solidFill>
                  <a:srgbClr val="000000"/>
                </a:solidFill>
                <a:latin typeface="MKDUNH+å®ä½"/>
                <a:cs typeface="MKDUNH+å®ä½"/>
              </a:rPr>
              <a:t>终端使用</a:t>
            </a:r>
            <a:r>
              <a:rPr sz="2400" spc="12">
                <a:solidFill>
                  <a:srgbClr val="000000"/>
                </a:solidFill>
                <a:latin typeface="CFNAEA+å®ä½"/>
                <a:cs typeface="CFNAEA+å®ä½"/>
              </a:rPr>
              <a:t>IPv4</a:t>
            </a:r>
            <a:r>
              <a:rPr sz="2400" spc="12">
                <a:solidFill>
                  <a:srgbClr val="000000"/>
                </a:solidFill>
                <a:latin typeface="MKDUNH+å®ä½"/>
                <a:cs typeface="MKDUNH+å®ä½"/>
              </a:rPr>
              <a:t>地址经过防火墙后，与客户平台直接对接</a:t>
            </a:r>
            <a:r>
              <a:rPr sz="2400" spc="12">
                <a:solidFill>
                  <a:srgbClr val="FF0000"/>
                </a:solidFill>
                <a:latin typeface="MKDUNH+å®ä½"/>
                <a:cs typeface="MKDUNH+å®ä½"/>
              </a:rPr>
              <a:t>（极不推荐）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3204" y="1747085"/>
            <a:ext cx="8853492" cy="79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12">
                <a:solidFill>
                  <a:srgbClr val="000000"/>
                </a:solidFill>
                <a:latin typeface="CFNAEA+å®ä½"/>
                <a:cs typeface="CFNAEA+å®ä½"/>
              </a:rPr>
              <a:t>NB</a:t>
            </a:r>
            <a:r>
              <a:rPr sz="2400" spc="13">
                <a:solidFill>
                  <a:srgbClr val="000000"/>
                </a:solidFill>
                <a:latin typeface="MKDUNH+å®ä½"/>
                <a:cs typeface="MKDUNH+å®ä½"/>
              </a:rPr>
              <a:t>终端使用</a:t>
            </a:r>
            <a:r>
              <a:rPr sz="2400" spc="12">
                <a:solidFill>
                  <a:srgbClr val="000000"/>
                </a:solidFill>
                <a:latin typeface="CFNAEA+å®ä½"/>
                <a:cs typeface="CFNAEA+å®ä½"/>
              </a:rPr>
              <a:t>IPv6</a:t>
            </a:r>
            <a:r>
              <a:rPr sz="2400" spc="12">
                <a:solidFill>
                  <a:srgbClr val="000000"/>
                </a:solidFill>
                <a:latin typeface="MKDUNH+å®ä½"/>
                <a:cs typeface="MKDUNH+å®ä½"/>
              </a:rPr>
              <a:t>地址直接于客户平台对接</a:t>
            </a:r>
            <a:r>
              <a:rPr sz="2400" spc="13">
                <a:solidFill>
                  <a:srgbClr val="FF0000"/>
                </a:solidFill>
                <a:latin typeface="MKDUNH+å®ä½"/>
                <a:cs typeface="MKDUNH+å®ä½"/>
              </a:rPr>
              <a:t>（极不推荐）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15355" y="1741133"/>
            <a:ext cx="500338" cy="37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2">
                <a:solidFill>
                  <a:srgbClr val="000000"/>
                </a:solidFill>
                <a:latin typeface="MKDUNH+å®ä½"/>
                <a:cs typeface="MKDUNH+å®ä½"/>
              </a:rPr>
              <a:t>客户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77079" y="1963413"/>
            <a:ext cx="777782" cy="37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15">
                <a:solidFill>
                  <a:srgbClr val="000000"/>
                </a:solidFill>
                <a:latin typeface="MKDUNH+å®ä½"/>
                <a:cs typeface="MKDUNH+å®ä½"/>
              </a:rPr>
              <a:t>应用平台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38276" y="2467803"/>
            <a:ext cx="409966" cy="35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3"/>
              </a:lnSpc>
              <a:spcBef>
                <a:spcPct val="0"/>
              </a:spcBef>
              <a:spcAft>
                <a:spcPct val="0"/>
              </a:spcAft>
            </a:pPr>
            <a:r>
              <a:rPr sz="1050" b="1" spc="-51">
                <a:solidFill>
                  <a:srgbClr val="FF0000"/>
                </a:solidFill>
                <a:latin typeface="Calibri"/>
                <a:cs typeface="Calibri"/>
              </a:rPr>
              <a:t>IPv6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59476" y="2589483"/>
            <a:ext cx="1181004" cy="49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42"/>
              </a:lnSpc>
              <a:spcBef>
                <a:spcPct val="0"/>
              </a:spcBef>
              <a:spcAft>
                <a:spcPct val="0"/>
              </a:spcAft>
            </a:pPr>
            <a:r>
              <a:rPr sz="1550" spc="-155">
                <a:solidFill>
                  <a:srgbClr val="5B9BD5"/>
                </a:solidFill>
                <a:latin typeface="MKDUNH+å®ä½"/>
                <a:cs typeface="MKDUNH+å®ä½"/>
              </a:rPr>
              <a:t>物联网专网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47616" y="2586082"/>
            <a:ext cx="500338" cy="37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0">
                <a:solidFill>
                  <a:srgbClr val="000000"/>
                </a:solidFill>
                <a:latin typeface="MKDUNH+å®ä½"/>
                <a:cs typeface="MKDUNH+å®ä½"/>
              </a:rPr>
              <a:t>客户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09535" y="2808124"/>
            <a:ext cx="777375" cy="37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16">
                <a:solidFill>
                  <a:srgbClr val="000000"/>
                </a:solidFill>
                <a:latin typeface="MKDUNH+å®ä½"/>
                <a:cs typeface="MKDUNH+å®ä½"/>
              </a:rPr>
              <a:t>应用平台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34247" y="2852286"/>
            <a:ext cx="916930" cy="411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</a:pPr>
            <a:r>
              <a:rPr sz="1200" b="1" spc="-58">
                <a:solidFill>
                  <a:srgbClr val="5B9BD5"/>
                </a:solidFill>
                <a:latin typeface="Calibri"/>
                <a:cs typeface="Calibri"/>
              </a:rPr>
              <a:t>31</a:t>
            </a:r>
            <a:r>
              <a:rPr sz="1200" spc="-116">
                <a:solidFill>
                  <a:srgbClr val="5B9BD5"/>
                </a:solidFill>
                <a:latin typeface="MKDUNH+å®ä½"/>
                <a:cs typeface="MKDUNH+å®ä½"/>
              </a:rPr>
              <a:t>省接入网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227196" y="3020545"/>
            <a:ext cx="554562" cy="330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28"/>
              </a:lnSpc>
              <a:spcBef>
                <a:spcPct val="0"/>
              </a:spcBef>
              <a:spcAft>
                <a:spcPct val="0"/>
              </a:spcAft>
            </a:pPr>
            <a:r>
              <a:rPr sz="1050" spc="-121">
                <a:solidFill>
                  <a:srgbClr val="FF0000"/>
                </a:solidFill>
                <a:latin typeface="MKDUNH+å®ä½"/>
                <a:cs typeface="MKDUNH+å®ä½"/>
              </a:rPr>
              <a:t>互联网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27536" y="3160043"/>
            <a:ext cx="951258" cy="88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38"/>
              </a:lnSpc>
              <a:spcBef>
                <a:spcPct val="0"/>
              </a:spcBef>
              <a:spcAft>
                <a:spcPct val="0"/>
              </a:spcAft>
            </a:pPr>
            <a:r>
              <a:rPr sz="2550" b="1" spc="-132">
                <a:solidFill>
                  <a:srgbClr val="000000"/>
                </a:solidFill>
                <a:latin typeface="Calibri"/>
                <a:cs typeface="Calibri"/>
              </a:rPr>
              <a:t>HSS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99146" y="3356717"/>
            <a:ext cx="61168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24522" y="3562418"/>
            <a:ext cx="826712" cy="49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42"/>
              </a:lnSpc>
              <a:spcBef>
                <a:spcPct val="0"/>
              </a:spcBef>
              <a:spcAft>
                <a:spcPct val="0"/>
              </a:spcAft>
            </a:pPr>
            <a:r>
              <a:rPr sz="1550" spc="-157">
                <a:solidFill>
                  <a:srgbClr val="000000"/>
                </a:solidFill>
                <a:latin typeface="MKDUNH+å®ä½"/>
                <a:cs typeface="MKDUNH+å®ä½"/>
              </a:rPr>
              <a:t>防火墙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75397" y="3832960"/>
            <a:ext cx="665861" cy="534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-80">
                <a:solidFill>
                  <a:srgbClr val="000000"/>
                </a:solidFill>
                <a:latin typeface="Calibri"/>
                <a:cs typeface="Calibri"/>
              </a:rPr>
              <a:t>PCRF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3995" y="3863677"/>
            <a:ext cx="606679" cy="411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4"/>
              </a:lnSpc>
              <a:spcBef>
                <a:spcPct val="0"/>
              </a:spcBef>
              <a:spcAft>
                <a:spcPct val="0"/>
              </a:spcAft>
            </a:pPr>
            <a:r>
              <a:rPr sz="1200" spc="-55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246711" y="3998806"/>
            <a:ext cx="691345" cy="534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-148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48214" y="3998806"/>
            <a:ext cx="687370" cy="170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5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-94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  <a:p>
            <a:pPr marL="0" marR="0">
              <a:lnSpc>
                <a:spcPts val="1882"/>
              </a:lnSpc>
              <a:spcBef>
                <a:spcPts val="7327"/>
              </a:spcBef>
              <a:spcAft>
                <a:spcPct val="0"/>
              </a:spcAft>
            </a:pPr>
            <a:r>
              <a:rPr sz="1550" b="1" spc="-94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29118" y="4031849"/>
            <a:ext cx="61168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46328" y="4094298"/>
            <a:ext cx="500338" cy="37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0">
                <a:solidFill>
                  <a:srgbClr val="FFFFFF"/>
                </a:solidFill>
                <a:latin typeface="MKDUNH+å®ä½"/>
                <a:cs typeface="MKDUNH+å®ä½"/>
              </a:rPr>
              <a:t>终端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318572" y="4310026"/>
            <a:ext cx="777376" cy="60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080" marR="0">
              <a:lnSpc>
                <a:spcPts val="1180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2">
                <a:solidFill>
                  <a:srgbClr val="000000"/>
                </a:solidFill>
                <a:latin typeface="MKDUNH+å®ä½"/>
                <a:cs typeface="MKDUNH+å®ä½"/>
              </a:rPr>
              <a:t>客户</a:t>
            </a:r>
          </a:p>
          <a:p>
            <a:pPr marL="0" marR="0">
              <a:lnSpc>
                <a:spcPts val="1182"/>
              </a:lnSpc>
              <a:spcBef>
                <a:spcPts val="515"/>
              </a:spcBef>
              <a:spcAft>
                <a:spcPct val="0"/>
              </a:spcAft>
            </a:pPr>
            <a:r>
              <a:rPr sz="1200" spc="-116">
                <a:solidFill>
                  <a:srgbClr val="000000"/>
                </a:solidFill>
                <a:latin typeface="MKDUNH+å®ä½"/>
                <a:cs typeface="MKDUNH+å®ä½"/>
              </a:rPr>
              <a:t>应用平台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59627" y="4674626"/>
            <a:ext cx="711403" cy="359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6"/>
              </a:lnSpc>
              <a:spcBef>
                <a:spcPct val="0"/>
              </a:spcBef>
              <a:spcAft>
                <a:spcPct val="0"/>
              </a:spcAft>
            </a:pPr>
            <a:r>
              <a:rPr sz="1050" b="1" spc="-68">
                <a:solidFill>
                  <a:srgbClr val="FF0000"/>
                </a:solidFill>
                <a:latin typeface="Calibri"/>
                <a:cs typeface="Calibri"/>
              </a:rPr>
              <a:t>CTVPN190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700772" y="4967585"/>
            <a:ext cx="61168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886193" y="5010748"/>
            <a:ext cx="1181004" cy="49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42"/>
              </a:lnSpc>
              <a:spcBef>
                <a:spcPct val="0"/>
              </a:spcBef>
              <a:spcAft>
                <a:spcPct val="0"/>
              </a:spcAft>
            </a:pPr>
            <a:r>
              <a:rPr sz="1550" spc="-157">
                <a:solidFill>
                  <a:srgbClr val="000000"/>
                </a:solidFill>
                <a:latin typeface="MKDUNH+å®ä½"/>
                <a:cs typeface="MKDUNH+å®ä½"/>
              </a:rPr>
              <a:t>物联网网关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976184" y="5128659"/>
            <a:ext cx="662974" cy="534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-94">
                <a:solidFill>
                  <a:srgbClr val="000000"/>
                </a:solidFill>
                <a:latin typeface="Calibri"/>
                <a:cs typeface="Calibri"/>
              </a:rPr>
              <a:t>PGW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43625" y="5163087"/>
            <a:ext cx="606639" cy="411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41"/>
              </a:lnSpc>
              <a:spcBef>
                <a:spcPct val="0"/>
              </a:spcBef>
              <a:spcAft>
                <a:spcPct val="0"/>
              </a:spcAft>
            </a:pPr>
            <a:r>
              <a:rPr sz="1200" spc="-55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875318" y="5168543"/>
            <a:ext cx="691345" cy="534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b="1" spc="-148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59855" y="5278314"/>
            <a:ext cx="1235648" cy="534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ct val="0"/>
              </a:spcBef>
              <a:spcAft>
                <a:spcPct val="0"/>
              </a:spcAft>
            </a:pPr>
            <a:r>
              <a:rPr sz="1550" spc="-149">
                <a:solidFill>
                  <a:srgbClr val="000000"/>
                </a:solidFill>
                <a:latin typeface="MKDUNH+å®ä½"/>
                <a:cs typeface="MKDUNH+å®ä½"/>
              </a:rPr>
              <a:t>（</a:t>
            </a:r>
            <a:r>
              <a:rPr sz="1550" b="1" spc="-68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r>
              <a:rPr sz="1550" spc="-150">
                <a:solidFill>
                  <a:srgbClr val="000000"/>
                </a:solidFill>
                <a:latin typeface="MKDUNH+å®ä½"/>
                <a:cs typeface="MKDUNH+å®ä½"/>
              </a:rPr>
              <a:t>平台）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95958" y="5393684"/>
            <a:ext cx="500092" cy="3785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80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0">
                <a:solidFill>
                  <a:srgbClr val="FFFFFF"/>
                </a:solidFill>
                <a:latin typeface="MKDUNH+å®ä½"/>
                <a:cs typeface="MKDUNH+å®ä½"/>
              </a:rPr>
              <a:t>终端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366456" y="5724011"/>
            <a:ext cx="554562" cy="330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28"/>
              </a:lnSpc>
              <a:spcBef>
                <a:spcPct val="0"/>
              </a:spcBef>
              <a:spcAft>
                <a:spcPct val="0"/>
              </a:spcAft>
            </a:pPr>
            <a:r>
              <a:rPr sz="1050" spc="-121">
                <a:solidFill>
                  <a:srgbClr val="FF0000"/>
                </a:solidFill>
                <a:latin typeface="MKDUNH+å®ä½"/>
                <a:cs typeface="MKDUNH+å®ä½"/>
              </a:rPr>
              <a:t>互联网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457931" y="6337312"/>
            <a:ext cx="777375" cy="601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079" marR="0">
              <a:lnSpc>
                <a:spcPts val="1182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30">
                <a:solidFill>
                  <a:srgbClr val="000000"/>
                </a:solidFill>
                <a:latin typeface="MKDUNH+å®ä½"/>
                <a:cs typeface="MKDUNH+å®ä½"/>
              </a:rPr>
              <a:t>客户</a:t>
            </a:r>
          </a:p>
          <a:p>
            <a:pPr marL="0" marR="0">
              <a:lnSpc>
                <a:spcPts val="1182"/>
              </a:lnSpc>
              <a:spcBef>
                <a:spcPts val="517"/>
              </a:spcBef>
              <a:spcAft>
                <a:spcPct val="0"/>
              </a:spcAft>
            </a:pPr>
            <a:r>
              <a:rPr sz="1200" spc="-116">
                <a:solidFill>
                  <a:srgbClr val="000000"/>
                </a:solidFill>
                <a:latin typeface="MKDUNH+å®ä½"/>
                <a:cs typeface="MKDUNH+å®ä½"/>
              </a:rPr>
              <a:t>应用平台</a:t>
            </a:r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4630166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WFIRP+å¾®è½¯é�»,Bold"/>
                <a:cs typeface="QWFIRP+å¾®è½¯é�»,Bold"/>
              </a:rPr>
              <a:t>NB-IoT</a:t>
            </a:r>
            <a:r>
              <a:rPr sz="3200" b="1" spc="12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JACHLB+å¾®è½¯é�»,Bold"/>
                <a:cs typeface="JACHLB+å¾®è½¯é�»,Bold"/>
              </a:rPr>
              <a:t>业务支撑能力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954" y="960564"/>
            <a:ext cx="1021689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OLKHGQ+å®ä½"/>
                <a:cs typeface="OLKHGQ+å®ä½"/>
              </a:rPr>
              <a:t>结合</a:t>
            </a:r>
            <a:r>
              <a:rPr sz="2400" spc="12">
                <a:solidFill>
                  <a:srgbClr val="000000"/>
                </a:solidFill>
                <a:latin typeface="VMQTMG+å®ä½"/>
                <a:cs typeface="VMQTMG+å®ä½"/>
              </a:rPr>
              <a:t>NB</a:t>
            </a:r>
            <a:r>
              <a:rPr sz="2400" spc="12">
                <a:solidFill>
                  <a:srgbClr val="000000"/>
                </a:solidFill>
                <a:latin typeface="OLKHGQ+å®ä½"/>
                <a:cs typeface="OLKHGQ+å®ä½"/>
              </a:rPr>
              <a:t>技术的特点，以数据通信业务为主，部分业务场景不支持。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30907" y="1585665"/>
            <a:ext cx="1399032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网络功能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46725" y="1585665"/>
            <a:ext cx="2162556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传统物联网网络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31350" y="1585665"/>
            <a:ext cx="1749551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FGFGNT+å¾®è½¯é�»"/>
                <a:cs typeface="FGFGNT+å¾®è½¯é�»"/>
              </a:rPr>
              <a:t>NB-IoT</a:t>
            </a: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网络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30907" y="2106297"/>
            <a:ext cx="1400251" cy="120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数据上网</a:t>
            </a:r>
          </a:p>
          <a:p>
            <a:pPr marL="0" marR="0">
              <a:lnSpc>
                <a:spcPts val="2644"/>
              </a:lnSpc>
              <a:spcBef>
                <a:spcPts val="122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短信功能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24449" y="2124566"/>
            <a:ext cx="1969007" cy="2099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3691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  <a:p>
            <a:pPr marL="0" marR="0">
              <a:lnSpc>
                <a:spcPts val="2375"/>
              </a:lnSpc>
              <a:spcBef>
                <a:spcPts val="14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  <a:r>
              <a:rPr sz="1800">
                <a:solidFill>
                  <a:srgbClr val="000000"/>
                </a:solidFill>
                <a:latin typeface="FGFGNT+å¾®è½¯é�»"/>
                <a:cs typeface="FGFGNT+å¾®è½¯é�»"/>
              </a:rPr>
              <a:t>CDMA</a:t>
            </a: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短信</a:t>
            </a:r>
          </a:p>
          <a:p>
            <a:pPr marL="0" marR="0">
              <a:lnSpc>
                <a:spcPts val="2375"/>
              </a:lnSpc>
              <a:spcBef>
                <a:spcPts val="144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  <a:r>
              <a:rPr sz="1800">
                <a:solidFill>
                  <a:srgbClr val="000000"/>
                </a:solidFill>
                <a:latin typeface="FGFGNT+å¾®è½¯é�»"/>
                <a:cs typeface="FGFGNT+å¾®è½¯é�»"/>
              </a:rPr>
              <a:t>CDMA</a:t>
            </a: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语音</a:t>
            </a:r>
          </a:p>
          <a:p>
            <a:pPr marL="583691" marR="0">
              <a:lnSpc>
                <a:spcPts val="2375"/>
              </a:lnSpc>
              <a:spcBef>
                <a:spcPts val="14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58426" y="2124566"/>
            <a:ext cx="1257300" cy="3069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  <a:p>
            <a:pPr marL="0" marR="0">
              <a:lnSpc>
                <a:spcPts val="2375"/>
              </a:lnSpc>
              <a:spcBef>
                <a:spcPts val="14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后续支持</a:t>
            </a:r>
          </a:p>
          <a:p>
            <a:pPr marL="114300" marR="0">
              <a:lnSpc>
                <a:spcPts val="2375"/>
              </a:lnSpc>
              <a:spcBef>
                <a:spcPts val="1443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MHNAQB+å¾®è½¯é�»"/>
                <a:cs typeface="MHNAQB+å¾®è½¯é�»"/>
              </a:rPr>
              <a:t>不支持</a:t>
            </a:r>
          </a:p>
          <a:p>
            <a:pPr marL="0" marR="0">
              <a:lnSpc>
                <a:spcPts val="2375"/>
              </a:lnSpc>
              <a:spcBef>
                <a:spcPts val="14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后续支持</a:t>
            </a:r>
          </a:p>
          <a:p>
            <a:pPr marL="0" marR="0">
              <a:lnSpc>
                <a:spcPts val="2375"/>
              </a:lnSpc>
              <a:spcBef>
                <a:spcPts val="1493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MHNAQB+å¾®è½¯é�»"/>
                <a:cs typeface="MHNAQB+å¾®è½¯é�»"/>
              </a:rPr>
              <a:t>暂不支持</a:t>
            </a:r>
          </a:p>
          <a:p>
            <a:pPr marL="228600" marR="0">
              <a:lnSpc>
                <a:spcPts val="2375"/>
              </a:lnSpc>
              <a:spcBef>
                <a:spcPts val="144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30907" y="3076518"/>
            <a:ext cx="1399032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语音功能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0907" y="3561404"/>
            <a:ext cx="1399032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定位功能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76146" y="4046417"/>
            <a:ext cx="1909572" cy="2587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033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FGFGNT+å¾®è½¯é�»"/>
                <a:cs typeface="FGFGNT+å¾®è½¯é�»"/>
              </a:rPr>
              <a:t>VPDN</a:t>
            </a: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业务</a:t>
            </a:r>
          </a:p>
          <a:p>
            <a:pPr marL="0" marR="0">
              <a:lnSpc>
                <a:spcPts val="2644"/>
              </a:lnSpc>
              <a:spcBef>
                <a:spcPts val="1223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定向访问业务</a:t>
            </a:r>
          </a:p>
          <a:p>
            <a:pPr marL="0" marR="0">
              <a:lnSpc>
                <a:spcPts val="2644"/>
              </a:lnSpc>
              <a:spcBef>
                <a:spcPts val="929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机卡绑定业务</a:t>
            </a:r>
          </a:p>
          <a:p>
            <a:pPr marL="0" marR="0">
              <a:lnSpc>
                <a:spcPts val="2644"/>
              </a:lnSpc>
              <a:spcBef>
                <a:spcPts val="1055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区域限制业务</a:t>
            </a:r>
          </a:p>
          <a:p>
            <a:pPr marL="149605" marR="0">
              <a:lnSpc>
                <a:spcPts val="2644"/>
              </a:lnSpc>
              <a:spcBef>
                <a:spcPts val="1091"/>
              </a:spcBef>
              <a:spcAft>
                <a:spcPct val="0"/>
              </a:spcAft>
            </a:pPr>
            <a:r>
              <a:rPr sz="2000" spc="-48">
                <a:solidFill>
                  <a:srgbClr val="FFFFFF"/>
                </a:solidFill>
                <a:latin typeface="FGFGNT+å¾®è½¯é�»"/>
                <a:cs typeface="FGFGNT+å¾®è½¯é�»"/>
              </a:rPr>
              <a:t>VoLTE</a:t>
            </a:r>
            <a:r>
              <a:rPr sz="2000">
                <a:solidFill>
                  <a:srgbClr val="FFFFFF"/>
                </a:solidFill>
                <a:latin typeface="MHNAQB+å¾®è½¯é�»"/>
                <a:cs typeface="MHNAQB+å¾®è½¯é�»"/>
              </a:rPr>
              <a:t>业务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08141" y="4064687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08141" y="4549573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08141" y="5003471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87026" y="5003471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08141" y="5467021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87026" y="5467021"/>
            <a:ext cx="800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支持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79541" y="5935194"/>
            <a:ext cx="12573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MHNAQB+å¾®è½¯é�»"/>
                <a:cs typeface="MHNAQB+å¾®è½¯é�»"/>
              </a:rPr>
              <a:t>后续支持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72726" y="5935194"/>
            <a:ext cx="10287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MHNAQB+å¾®è½¯é�»"/>
                <a:cs typeface="MHNAQB+å¾®è½¯é�»"/>
              </a:rPr>
              <a:t>不支持</a:t>
            </a:r>
          </a:p>
        </p:txBody>
      </p:sp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4949" y="75982"/>
            <a:ext cx="367661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AVEUBK+å¾®è½¯é�»,Bold"/>
                <a:cs typeface="AVEUBK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LMSDVN+å¾®è½¯é�»,Bold"/>
                <a:cs typeface="LMSDVN+å¾®è½¯é�»,Bold"/>
              </a:rPr>
              <a:t>默认定向业务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098" y="969708"/>
            <a:ext cx="12514996" cy="1127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EOODLG+å®ä½"/>
                <a:cs typeface="EOODLG+å®ä½"/>
              </a:rPr>
              <a:t>“</a:t>
            </a:r>
            <a:r>
              <a:rPr sz="2400" spc="12">
                <a:solidFill>
                  <a:srgbClr val="000000"/>
                </a:solidFill>
                <a:latin typeface="SJPBOW+å®ä½"/>
                <a:cs typeface="SJPBOW+å®ä½"/>
              </a:rPr>
              <a:t>NB</a:t>
            </a:r>
            <a:r>
              <a:rPr sz="2400" spc="12">
                <a:solidFill>
                  <a:srgbClr val="000000"/>
                </a:solidFill>
                <a:latin typeface="EOODLG+å®ä½"/>
                <a:cs typeface="EOODLG+å®ä½"/>
              </a:rPr>
              <a:t>默认定向访问”，只允许</a:t>
            </a:r>
            <a:r>
              <a:rPr sz="2400" spc="12">
                <a:solidFill>
                  <a:srgbClr val="000000"/>
                </a:solidFill>
                <a:latin typeface="SJPBOW+å®ä½"/>
                <a:cs typeface="SJPBOW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EOODLG+å®ä½"/>
                <a:cs typeface="EOODLG+å®ä½"/>
              </a:rPr>
              <a:t>终端与电信自有物联网网关（</a:t>
            </a:r>
            <a:r>
              <a:rPr sz="2400" spc="12">
                <a:solidFill>
                  <a:srgbClr val="000000"/>
                </a:solidFill>
                <a:latin typeface="SJPBOW+å®ä½"/>
                <a:cs typeface="SJPBOW+å®ä½"/>
              </a:rPr>
              <a:t>IoT</a:t>
            </a:r>
            <a:r>
              <a:rPr sz="2400" spc="12">
                <a:solidFill>
                  <a:srgbClr val="000000"/>
                </a:solidFill>
                <a:latin typeface="EOODLG+å®ä½"/>
                <a:cs typeface="EOODLG+å®ä½"/>
              </a:rPr>
              <a:t>平台）通信</a:t>
            </a:r>
          </a:p>
          <a:p>
            <a:pPr marL="0" marR="0">
              <a:lnSpc>
                <a:spcPts val="2400"/>
              </a:lnSpc>
              <a:spcBef>
                <a:spcPts val="479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EOODLG+å®ä½"/>
                <a:cs typeface="EOODLG+å®ä½"/>
              </a:rPr>
              <a:t>目标业务形态：引导客户终端通过物联网网关后，再接入客户的应用平台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3536" y="1946061"/>
            <a:ext cx="374496" cy="30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8"/>
              </a:lnSpc>
              <a:spcBef>
                <a:spcPct val="0"/>
              </a:spcBef>
              <a:spcAft>
                <a:spcPct val="0"/>
              </a:spcAft>
            </a:pPr>
            <a:r>
              <a:rPr sz="950" spc="-189">
                <a:solidFill>
                  <a:srgbClr val="000000"/>
                </a:solidFill>
                <a:latin typeface="EOODLG+å®ä½"/>
                <a:cs typeface="EOODLG+å®ä½"/>
              </a:rPr>
              <a:t>客户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55060" y="2137433"/>
            <a:ext cx="571985" cy="30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8"/>
              </a:lnSpc>
              <a:spcBef>
                <a:spcPct val="0"/>
              </a:spcBef>
              <a:spcAft>
                <a:spcPct val="0"/>
              </a:spcAft>
            </a:pPr>
            <a:r>
              <a:rPr sz="950" spc="-178">
                <a:solidFill>
                  <a:srgbClr val="000000"/>
                </a:solidFill>
                <a:latin typeface="EOODLG+å®ä½"/>
                <a:cs typeface="EOODLG+å®ä½"/>
              </a:rPr>
              <a:t>应用平台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2669" y="2593410"/>
            <a:ext cx="3830133" cy="1882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EOODLG+å®ä½"/>
                <a:cs typeface="EOODLG+å®ä½"/>
              </a:rPr>
              <a:t>高安全控制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21">
                <a:solidFill>
                  <a:srgbClr val="000000"/>
                </a:solidFill>
                <a:latin typeface="SJPBOW+å®ä½"/>
                <a:cs typeface="SJPBOW+å®ä½"/>
              </a:rPr>
              <a:t>NB</a:t>
            </a:r>
            <a:r>
              <a:rPr sz="2000" spc="15">
                <a:solidFill>
                  <a:srgbClr val="000000"/>
                </a:solidFill>
                <a:latin typeface="EOODLG+å®ä½"/>
                <a:cs typeface="EOODLG+å®ä½"/>
              </a:rPr>
              <a:t>海量终端，确保终端安全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EOODLG+å®ä½"/>
                <a:cs typeface="EOODLG+å®ä½"/>
              </a:rPr>
              <a:t>连接计费</a:t>
            </a:r>
          </a:p>
          <a:p>
            <a:pPr marL="0" marR="0">
              <a:lnSpc>
                <a:spcPts val="2004"/>
              </a:lnSpc>
              <a:spcBef>
                <a:spcPts val="397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EOODLG+å®ä½"/>
                <a:cs typeface="EOODLG+å®ä½"/>
              </a:rPr>
              <a:t>通过物联网网关实现连接计费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EOODLG+å®ä½"/>
                <a:cs typeface="EOODLG+å®ä½"/>
              </a:rPr>
              <a:t>默认开通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4489" y="2720983"/>
            <a:ext cx="450354" cy="326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8"/>
              </a:lnSpc>
              <a:spcBef>
                <a:spcPct val="0"/>
              </a:spcBef>
              <a:spcAft>
                <a:spcPct val="0"/>
              </a:spcAft>
            </a:pPr>
            <a:r>
              <a:rPr sz="950" spc="-82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39326" y="2840246"/>
            <a:ext cx="515819" cy="1431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6"/>
              </a:lnSpc>
              <a:spcBef>
                <a:spcPct val="0"/>
              </a:spcBef>
              <a:spcAft>
                <a:spcPct val="0"/>
              </a:spcAft>
            </a:pPr>
            <a:r>
              <a:rPr sz="1250" b="1" spc="-233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  <a:p>
            <a:pPr marL="0" marR="0">
              <a:lnSpc>
                <a:spcPts val="1494"/>
              </a:lnSpc>
              <a:spcBef>
                <a:spcPts val="6443"/>
              </a:spcBef>
              <a:spcAft>
                <a:spcPct val="0"/>
              </a:spcAft>
            </a:pPr>
            <a:r>
              <a:rPr sz="1200" b="1" spc="-189">
                <a:solidFill>
                  <a:srgbClr val="FFC000"/>
                </a:solidFill>
                <a:latin typeface="Calibri"/>
                <a:cs typeface="Calibri"/>
              </a:rPr>
              <a:t>MME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381272" y="2840246"/>
            <a:ext cx="512822" cy="1431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86" marR="0">
              <a:lnSpc>
                <a:spcPts val="1496"/>
              </a:lnSpc>
              <a:spcBef>
                <a:spcPct val="0"/>
              </a:spcBef>
              <a:spcAft>
                <a:spcPct val="0"/>
              </a:spcAft>
            </a:pPr>
            <a:r>
              <a:rPr sz="1250" b="1" spc="-148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  <a:p>
            <a:pPr marL="0" marR="0">
              <a:lnSpc>
                <a:spcPts val="1494"/>
              </a:lnSpc>
              <a:spcBef>
                <a:spcPts val="6443"/>
              </a:spcBef>
              <a:spcAft>
                <a:spcPct val="0"/>
              </a:spcAft>
            </a:pPr>
            <a:r>
              <a:rPr sz="1200" b="1" spc="-120">
                <a:solidFill>
                  <a:srgbClr val="FFC000"/>
                </a:solidFill>
                <a:latin typeface="Calibri"/>
                <a:cs typeface="Calibri"/>
              </a:rPr>
              <a:t>SGW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1934" y="2919008"/>
            <a:ext cx="374496" cy="30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8"/>
              </a:lnSpc>
              <a:spcBef>
                <a:spcPct val="0"/>
              </a:spcBef>
              <a:spcAft>
                <a:spcPct val="0"/>
              </a:spcAft>
            </a:pPr>
            <a:r>
              <a:rPr sz="950" spc="-189">
                <a:solidFill>
                  <a:srgbClr val="FFFFFF"/>
                </a:solidFill>
                <a:latin typeface="EOODLG+å®ä½"/>
                <a:cs typeface="EOODLG+å®ä½"/>
              </a:rPr>
              <a:t>终端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20409" y="3231054"/>
            <a:ext cx="859383" cy="384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4"/>
              </a:lnSpc>
              <a:spcBef>
                <a:spcPct val="0"/>
              </a:spcBef>
              <a:spcAft>
                <a:spcPct val="0"/>
              </a:spcAft>
            </a:pPr>
            <a:r>
              <a:rPr sz="1200" spc="-208">
                <a:solidFill>
                  <a:srgbClr val="000000"/>
                </a:solidFill>
                <a:latin typeface="EOODLG+å®ä½"/>
                <a:cs typeface="EOODLG+å®ä½"/>
              </a:rPr>
              <a:t>物联网网关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44713" y="3321389"/>
            <a:ext cx="490461" cy="418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4"/>
              </a:lnSpc>
              <a:spcBef>
                <a:spcPct val="0"/>
              </a:spcBef>
              <a:spcAft>
                <a:spcPct val="0"/>
              </a:spcAft>
            </a:pPr>
            <a:r>
              <a:rPr sz="1200" b="1" spc="-121">
                <a:solidFill>
                  <a:srgbClr val="000000"/>
                </a:solidFill>
                <a:latin typeface="Calibri"/>
                <a:cs typeface="Calibri"/>
              </a:rPr>
              <a:t>PGW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93898" y="3444186"/>
            <a:ext cx="723875" cy="428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96"/>
              </a:lnSpc>
              <a:spcBef>
                <a:spcPct val="0"/>
              </a:spcBef>
              <a:spcAft>
                <a:spcPct val="0"/>
              </a:spcAft>
            </a:pPr>
            <a:r>
              <a:rPr sz="1250" b="1" spc="-72">
                <a:solidFill>
                  <a:srgbClr val="000000"/>
                </a:solidFill>
                <a:latin typeface="Calibri"/>
                <a:cs typeface="Calibri"/>
              </a:rPr>
              <a:t>(IoT</a:t>
            </a:r>
            <a:r>
              <a:rPr sz="1250" b="1" spc="-17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50" b="1" spc="-112">
                <a:solidFill>
                  <a:srgbClr val="000000"/>
                </a:solidFill>
                <a:latin typeface="Calibri"/>
                <a:cs typeface="Calibri"/>
              </a:rPr>
              <a:t>Hub)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9834" y="3840476"/>
            <a:ext cx="450229" cy="32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"/>
              </a:lnSpc>
              <a:spcBef>
                <a:spcPct val="0"/>
              </a:spcBef>
              <a:spcAft>
                <a:spcPct val="0"/>
              </a:spcAft>
            </a:pPr>
            <a:r>
              <a:rPr sz="950" spc="-82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7279" y="4037905"/>
            <a:ext cx="374846" cy="30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40"/>
              </a:lnSpc>
              <a:spcBef>
                <a:spcPct val="0"/>
              </a:spcBef>
              <a:spcAft>
                <a:spcPct val="0"/>
              </a:spcAft>
            </a:pPr>
            <a:r>
              <a:rPr sz="950" spc="-189">
                <a:solidFill>
                  <a:srgbClr val="FFFFFF"/>
                </a:solidFill>
                <a:latin typeface="EOODLG+å®ä½"/>
                <a:cs typeface="EOODLG+å®ä½"/>
              </a:rPr>
              <a:t>终端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392669" y="4127730"/>
            <a:ext cx="5005769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7">
                <a:solidFill>
                  <a:srgbClr val="000000"/>
                </a:solidFill>
                <a:latin typeface="EOODLG+å®ä½"/>
                <a:cs typeface="EOODLG+å®ä½"/>
              </a:rPr>
              <a:t>默认签约，简化开通步骤，使用电信平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EOODLG+å®ä½"/>
                <a:cs typeface="EOODLG+å®ä½"/>
              </a:rPr>
              <a:t>台的应用直接接入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54904" y="4362765"/>
            <a:ext cx="374496" cy="30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8"/>
              </a:lnSpc>
              <a:spcBef>
                <a:spcPct val="0"/>
              </a:spcBef>
              <a:spcAft>
                <a:spcPct val="0"/>
              </a:spcAft>
            </a:pPr>
            <a:r>
              <a:rPr sz="950" spc="-189">
                <a:solidFill>
                  <a:srgbClr val="000000"/>
                </a:solidFill>
                <a:latin typeface="EOODLG+å®ä½"/>
                <a:cs typeface="EOODLG+å®ä½"/>
              </a:rPr>
              <a:t>客户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56569" y="4554187"/>
            <a:ext cx="571791" cy="30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8"/>
              </a:lnSpc>
              <a:spcBef>
                <a:spcPct val="0"/>
              </a:spcBef>
              <a:spcAft>
                <a:spcPct val="0"/>
              </a:spcAft>
            </a:pPr>
            <a:r>
              <a:rPr sz="950" spc="-178">
                <a:solidFill>
                  <a:srgbClr val="000000"/>
                </a:solidFill>
                <a:latin typeface="EOODLG+å®ä½"/>
                <a:cs typeface="EOODLG+å®ä½"/>
              </a:rPr>
              <a:t>应用平台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392669" y="4726990"/>
            <a:ext cx="4712737" cy="1273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EOODLG+å®ä½"/>
                <a:cs typeface="EOODLG+å®ä½"/>
              </a:rPr>
              <a:t>增值服务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EOODLG+å®ä½"/>
                <a:cs typeface="EOODLG+å®ä½"/>
              </a:rPr>
              <a:t>为后续能力开放和增值服务奠定基础</a:t>
            </a:r>
          </a:p>
          <a:p>
            <a:pPr marL="0" marR="0">
              <a:lnSpc>
                <a:spcPts val="2224"/>
              </a:lnSpc>
              <a:spcBef>
                <a:spcPts val="175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2000" spc="709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C00000"/>
                </a:solidFill>
                <a:latin typeface="EOODLG+å®ä½"/>
                <a:cs typeface="EOODLG+å®ä½"/>
              </a:rPr>
              <a:t>统一集约控制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59001" y="5007753"/>
            <a:ext cx="3967886" cy="11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SJPBOW+å®ä½"/>
                <a:cs typeface="SJPBOW+å®ä½"/>
              </a:rPr>
              <a:t>NB</a:t>
            </a:r>
            <a:r>
              <a:rPr sz="1800" spc="14">
                <a:solidFill>
                  <a:srgbClr val="000000"/>
                </a:solidFill>
                <a:latin typeface="EOODLG+å®ä½"/>
                <a:cs typeface="EOODLG+å®ä½"/>
              </a:rPr>
              <a:t>终端接入后，只允许终端访问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OODLG+å®ä½"/>
                <a:cs typeface="EOODLG+å®ä½"/>
              </a:rPr>
              <a:t>“物联网网关”，“物联网网关”</a:t>
            </a:r>
          </a:p>
          <a:p>
            <a:pPr marL="576453" marR="0">
              <a:lnSpc>
                <a:spcPts val="1802"/>
              </a:lnSpc>
              <a:spcBef>
                <a:spcPts val="307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OODLG+å®ä½"/>
                <a:cs typeface="EOODLG+å®ä½"/>
              </a:rPr>
              <a:t>将数据发送到客户平台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92669" y="5652035"/>
            <a:ext cx="3535344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EOODLG+å®ä½"/>
                <a:cs typeface="EOODLG+å®ä½"/>
              </a:rPr>
              <a:t>大规模物联网应用集中管理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1440" y="6446817"/>
            <a:ext cx="812670" cy="41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898989"/>
                </a:solidFill>
                <a:latin typeface="Calibri"/>
                <a:cs typeface="Calibri"/>
              </a:rPr>
              <a:t>9/5/2017</a:t>
            </a:r>
          </a:p>
        </p:txBody>
      </p:sp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1856" y="210163"/>
            <a:ext cx="5216847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TLLDTV+å¾®è½¯é�»,Bold"/>
                <a:cs typeface="TLLDTV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LTQJPJ+å¾®è½¯é�»,Bold"/>
                <a:cs typeface="LTQJPJ+å¾®è½¯é�»,Bold"/>
              </a:rPr>
              <a:t>业务关键定时器（</a:t>
            </a:r>
            <a:r>
              <a:rPr sz="3200" b="1">
                <a:solidFill>
                  <a:srgbClr val="C00000"/>
                </a:solidFill>
                <a:latin typeface="TLLDTV+å¾®è½¯é�»,Bold"/>
                <a:cs typeface="TLLDTV+å¾®è½¯é�»,Bold"/>
              </a:rPr>
              <a:t>1</a:t>
            </a:r>
            <a:r>
              <a:rPr sz="3200" b="1">
                <a:solidFill>
                  <a:srgbClr val="C00000"/>
                </a:solidFill>
                <a:latin typeface="LTQJPJ+å¾®è½¯é�»,Bold"/>
                <a:cs typeface="LTQJPJ+å¾®è½¯é�»,Bold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1856" y="994425"/>
            <a:ext cx="1491996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TTDCSC+å®ä½"/>
                <a:cs typeface="TTDCSC+å®ä½"/>
              </a:rPr>
              <a:t>定时器名称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00678" y="994425"/>
            <a:ext cx="1952244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TTDCSC+å®ä½"/>
                <a:cs typeface="TTDCSC+å®ä½"/>
              </a:rPr>
              <a:t>定时器取值范围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60059" y="994425"/>
            <a:ext cx="1954072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4">
                <a:solidFill>
                  <a:srgbClr val="FFFFFF"/>
                </a:solidFill>
                <a:latin typeface="TTDCSC+å®ä½"/>
                <a:cs typeface="TTDCSC+å®ä½"/>
              </a:rPr>
              <a:t>定时器典型取值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85834" y="994425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TTDCSC+å®ä½"/>
                <a:cs typeface="TTDCSC+å®ä½"/>
              </a:rPr>
              <a:t>建议取值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1856" y="1360186"/>
            <a:ext cx="2531618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激活定时器（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T3324</a:t>
            </a:r>
            <a:r>
              <a:rPr sz="1800">
                <a:solidFill>
                  <a:srgbClr val="000000"/>
                </a:solidFill>
                <a:latin typeface="TTDCSC+å®ä½"/>
                <a:cs typeface="TTDCSC+å®ä½"/>
              </a:rPr>
              <a:t>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00678" y="1360186"/>
            <a:ext cx="1610868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2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秒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-186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分钟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60059" y="1360186"/>
            <a:ext cx="2187194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4">
                <a:solidFill>
                  <a:srgbClr val="000000"/>
                </a:solidFill>
                <a:latin typeface="ERTFHC+å®ä½"/>
                <a:cs typeface="ERTFHC+å®ä½"/>
              </a:rPr>
              <a:t>2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秒，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60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秒，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180</a:t>
            </a:r>
            <a:r>
              <a:rPr sz="1800">
                <a:solidFill>
                  <a:srgbClr val="000000"/>
                </a:solidFill>
                <a:latin typeface="TTDCSC+å®ä½"/>
                <a:cs typeface="TTDCSC+å®ä½"/>
              </a:rPr>
              <a:t>秒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85834" y="1360186"/>
            <a:ext cx="14919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越小越省电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1856" y="1731152"/>
            <a:ext cx="12665748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位置更新定时器（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T3412</a:t>
            </a:r>
            <a:r>
              <a:rPr sz="1800">
                <a:solidFill>
                  <a:srgbClr val="000000"/>
                </a:solidFill>
                <a:latin typeface="TTDCSC+å®ä½"/>
                <a:cs typeface="TTDCSC+å®ä½"/>
              </a:rPr>
              <a:t>）</a:t>
            </a:r>
            <a:r>
              <a:rPr sz="1800" spc="25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1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小时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-310</a:t>
            </a:r>
            <a:r>
              <a:rPr sz="1800" spc="13">
                <a:solidFill>
                  <a:srgbClr val="000000"/>
                </a:solidFill>
                <a:latin typeface="TTDCSC+å®ä½"/>
                <a:cs typeface="TTDCSC+å®ä½"/>
              </a:rPr>
              <a:t>小时（</a:t>
            </a:r>
            <a:r>
              <a:rPr sz="1800" spc="12">
                <a:solidFill>
                  <a:srgbClr val="000000"/>
                </a:solidFill>
                <a:latin typeface="ERTFHC+å®ä½"/>
                <a:cs typeface="ERTFHC+å®ä½"/>
              </a:rPr>
              <a:t>12.9</a:t>
            </a:r>
            <a:r>
              <a:rPr sz="1800" spc="35">
                <a:solidFill>
                  <a:srgbClr val="000000"/>
                </a:solidFill>
                <a:latin typeface="TTDCSC+å®ä½"/>
                <a:cs typeface="TTDCSC+å®ä½"/>
              </a:rPr>
              <a:t>天）</a:t>
            </a:r>
            <a:r>
              <a:rPr sz="1800" spc="14">
                <a:solidFill>
                  <a:srgbClr val="000000"/>
                </a:solidFill>
                <a:latin typeface="ERTFHC+å®ä½"/>
                <a:cs typeface="ERTFHC+å®ä½"/>
              </a:rPr>
              <a:t>2h,3h,4h,12h,24h,48h,72h</a:t>
            </a:r>
            <a:r>
              <a:rPr sz="1800" spc="14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TTDCSC+å®ä½"/>
                <a:cs typeface="TTDCSC+å®ä½"/>
              </a:rPr>
              <a:t>比数据上传周期大一点</a:t>
            </a:r>
          </a:p>
        </p:txBody>
      </p:sp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5220754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NRAKUJ+å¾®è½¯é�»,Bold"/>
                <a:cs typeface="NRAKUJ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GTCUMW+å¾®è½¯é�»,Bold"/>
                <a:cs typeface="GTCUMW+å¾®è½¯é�»,Bold"/>
              </a:rPr>
              <a:t>业务关键定时器（</a:t>
            </a:r>
            <a:r>
              <a:rPr sz="3200" b="1">
                <a:solidFill>
                  <a:srgbClr val="C00000"/>
                </a:solidFill>
                <a:latin typeface="NRAKUJ+å¾®è½¯é�»,Bold"/>
                <a:cs typeface="NRAKUJ+å¾®è½¯é�»,Bold"/>
              </a:rPr>
              <a:t>2</a:t>
            </a:r>
            <a:r>
              <a:rPr sz="3200" b="1">
                <a:solidFill>
                  <a:srgbClr val="C00000"/>
                </a:solidFill>
                <a:latin typeface="GTCUMW+å¾®è½¯é�»,Bold"/>
                <a:cs typeface="GTCUMW+å¾®è½¯é�»,Bold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2219" y="994163"/>
            <a:ext cx="1492300" cy="942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IPBCEV+å®ä½"/>
                <a:cs typeface="IPBCEV+å®ä½"/>
              </a:rPr>
              <a:t>定时器名称</a:t>
            </a:r>
          </a:p>
          <a:p>
            <a:pPr marL="0" marR="0">
              <a:lnSpc>
                <a:spcPts val="1802"/>
              </a:lnSpc>
              <a:spcBef>
                <a:spcPts val="1118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eDRX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周期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10965" y="994163"/>
            <a:ext cx="2190292" cy="1313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IPBCEV+å®ä½"/>
                <a:cs typeface="IPBCEV+å®ä½"/>
              </a:rPr>
              <a:t>定时器取值范围</a:t>
            </a:r>
          </a:p>
          <a:p>
            <a:pPr marL="0" marR="0">
              <a:lnSpc>
                <a:spcPts val="1802"/>
              </a:lnSpc>
              <a:spcBef>
                <a:spcPts val="1118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20.48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秒</a:t>
            </a: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~2.92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小时</a:t>
            </a:r>
          </a:p>
          <a:p>
            <a:pPr marL="0" marR="0">
              <a:lnSpc>
                <a:spcPts val="1800"/>
              </a:lnSpc>
              <a:spcBef>
                <a:spcPts val="1119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2.56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秒</a:t>
            </a: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~40.96</a:t>
            </a:r>
            <a:r>
              <a:rPr sz="1800">
                <a:solidFill>
                  <a:srgbClr val="000000"/>
                </a:solidFill>
                <a:latin typeface="IPBCEV+å®ä½"/>
                <a:cs typeface="IPBCEV+å®ä½"/>
              </a:rPr>
              <a:t>秒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70346" y="994163"/>
            <a:ext cx="5714994" cy="1313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IPBCEV+å®ä½"/>
                <a:cs typeface="IPBCEV+å®ä½"/>
              </a:rPr>
              <a:t>定时器典型取值</a:t>
            </a:r>
          </a:p>
          <a:p>
            <a:pPr marL="0" marR="0">
              <a:lnSpc>
                <a:spcPts val="1802"/>
              </a:lnSpc>
              <a:spcBef>
                <a:spcPts val="1118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20.48s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，</a:t>
            </a: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40.96s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，</a:t>
            </a: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655.36s</a:t>
            </a:r>
            <a:r>
              <a:rPr sz="1800" spc="14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和下发数据周期相关</a:t>
            </a:r>
          </a:p>
          <a:p>
            <a:pPr marL="0" marR="0">
              <a:lnSpc>
                <a:spcPts val="1800"/>
              </a:lnSpc>
              <a:spcBef>
                <a:spcPts val="1119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LAPRER+å®ä½"/>
                <a:cs typeface="LAPRER+å®ä½"/>
              </a:rPr>
              <a:t>10.24s</a:t>
            </a:r>
            <a:r>
              <a:rPr sz="1800" spc="169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和寻呼次数相关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70010" y="994163"/>
            <a:ext cx="1262176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IPBCEV+å®ä½"/>
                <a:cs typeface="IPBCEV+å®ä½"/>
              </a:rPr>
              <a:t>建议取值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2219" y="1736232"/>
            <a:ext cx="1952244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IPBCEV+å®ä½"/>
                <a:cs typeface="IPBCEV+å®ä½"/>
              </a:rPr>
              <a:t>寻呼窗口定时器</a:t>
            </a:r>
          </a:p>
        </p:txBody>
      </p:sp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78140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PGLJSK+å¾®è½¯é�»,Bold"/>
                <a:cs typeface="PGLJSK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JDTOKD+å¾®è½¯é�»,Bold"/>
                <a:cs typeface="JDTOKD+å¾®è½¯é�»,Bold"/>
              </a:rPr>
              <a:t>特殊定制</a:t>
            </a:r>
            <a:r>
              <a:rPr sz="3200" b="1">
                <a:solidFill>
                  <a:srgbClr val="C00000"/>
                </a:solidFill>
                <a:latin typeface="PGLJSK+å¾®è½¯é�»,Bold"/>
                <a:cs typeface="PGLJSK+å¾®è½¯é�»,Bold"/>
              </a:rPr>
              <a:t>APN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787" y="943284"/>
            <a:ext cx="13044573" cy="112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UPEPRT+å®ä½"/>
                <a:cs typeface="UPEPRT+å®ä½"/>
              </a:rPr>
              <a:t>NB</a:t>
            </a:r>
            <a:r>
              <a:rPr sz="2400" spc="12">
                <a:solidFill>
                  <a:srgbClr val="000000"/>
                </a:solidFill>
                <a:latin typeface="WGTION+å®ä½"/>
                <a:cs typeface="WGTION+å®ä½"/>
              </a:rPr>
              <a:t>卡默认签约</a:t>
            </a:r>
            <a:r>
              <a:rPr sz="2400" spc="12">
                <a:solidFill>
                  <a:srgbClr val="000000"/>
                </a:solidFill>
                <a:latin typeface="UPEPRT+å®ä½"/>
                <a:cs typeface="UPEPRT+å®ä½"/>
              </a:rPr>
              <a:t>APN</a:t>
            </a:r>
            <a:r>
              <a:rPr sz="2400" spc="12">
                <a:solidFill>
                  <a:srgbClr val="000000"/>
                </a:solidFill>
                <a:latin typeface="WGTION+å®ä½"/>
                <a:cs typeface="WGTION+å®ä½"/>
              </a:rPr>
              <a:t>为“</a:t>
            </a:r>
            <a:r>
              <a:rPr sz="2400" spc="12">
                <a:solidFill>
                  <a:srgbClr val="000000"/>
                </a:solidFill>
                <a:latin typeface="UPEPRT+å®ä½"/>
                <a:cs typeface="UPEPRT+å®ä½"/>
              </a:rPr>
              <a:t>ctnb</a:t>
            </a:r>
            <a:r>
              <a:rPr sz="2400" spc="12">
                <a:solidFill>
                  <a:srgbClr val="000000"/>
                </a:solidFill>
                <a:latin typeface="WGTION+å®ä½"/>
                <a:cs typeface="WGTION+å®ä½"/>
              </a:rPr>
              <a:t>”，终端不需要设置，由网络下发。不同的</a:t>
            </a:r>
            <a:r>
              <a:rPr sz="2400" spc="12">
                <a:solidFill>
                  <a:srgbClr val="000000"/>
                </a:solidFill>
                <a:latin typeface="UPEPRT+å®ä½"/>
                <a:cs typeface="UPEPRT+å®ä½"/>
              </a:rPr>
              <a:t>APN</a:t>
            </a:r>
            <a:r>
              <a:rPr sz="2400" spc="12">
                <a:solidFill>
                  <a:srgbClr val="000000"/>
                </a:solidFill>
                <a:latin typeface="WGTION+å®ä½"/>
                <a:cs typeface="WGTION+å®ä½"/>
              </a:rPr>
              <a:t>对应不同的</a:t>
            </a:r>
          </a:p>
          <a:p>
            <a:pPr marL="0" marR="0">
              <a:lnSpc>
                <a:spcPts val="2400"/>
              </a:lnSpc>
              <a:spcBef>
                <a:spcPts val="481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WGTION+å®ä½"/>
                <a:cs typeface="WGTION+å®ä½"/>
              </a:rPr>
              <a:t>定时器参数，根据业务需要选择合适的定时器参数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2341" y="1900444"/>
            <a:ext cx="1371687" cy="1640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Calibri"/>
                <a:cs typeface="Calibri"/>
              </a:rPr>
              <a:t>APN</a:t>
            </a:r>
            <a:r>
              <a:rPr sz="1800" spc="12">
                <a:solidFill>
                  <a:srgbClr val="FFFFFF"/>
                </a:solidFill>
                <a:latin typeface="WGTION+å®ä½"/>
                <a:cs typeface="WGTION+å®ä½"/>
              </a:rPr>
              <a:t>名称</a:t>
            </a:r>
          </a:p>
          <a:p>
            <a:pPr marL="0" marR="0">
              <a:lnSpc>
                <a:spcPts val="1713"/>
              </a:lnSpc>
              <a:spcBef>
                <a:spcPts val="2337"/>
              </a:spcBef>
              <a:spcAft>
                <a:spcPct val="0"/>
              </a:spcAft>
            </a:pPr>
            <a:r>
              <a:rPr sz="1400" b="1" spc="-12">
                <a:solidFill>
                  <a:srgbClr val="000000"/>
                </a:solidFill>
                <a:latin typeface="Calibri"/>
                <a:cs typeface="Calibri"/>
              </a:rPr>
              <a:t>ue.prefer.ctnb</a:t>
            </a:r>
          </a:p>
          <a:p>
            <a:pPr marL="0" marR="0">
              <a:lnSpc>
                <a:spcPts val="1948"/>
              </a:lnSpc>
              <a:spcBef>
                <a:spcPts val="2385"/>
              </a:spcBef>
              <a:spcAft>
                <a:spcPct val="0"/>
              </a:spcAft>
            </a:pPr>
            <a:r>
              <a:rPr sz="1600" b="1">
                <a:solidFill>
                  <a:srgbClr val="C00000"/>
                </a:solidFill>
                <a:latin typeface="Calibri"/>
                <a:cs typeface="Calibri"/>
              </a:rPr>
              <a:t>ctnb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2054" y="1900444"/>
            <a:ext cx="1213103" cy="5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Calibri"/>
                <a:cs typeface="Calibri"/>
              </a:rPr>
              <a:t>APN</a:t>
            </a:r>
            <a:r>
              <a:rPr sz="1800" spc="12">
                <a:solidFill>
                  <a:srgbClr val="FFFFFF"/>
                </a:solidFill>
                <a:latin typeface="WGTION+å®ä½"/>
                <a:cs typeface="WGTION+å®ä½"/>
              </a:rPr>
              <a:t>描述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50966" y="1900444"/>
            <a:ext cx="772444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Calibri"/>
                <a:cs typeface="Calibri"/>
              </a:rPr>
              <a:t>PSM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31101" y="1900444"/>
            <a:ext cx="856970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27390" y="1900444"/>
            <a:ext cx="4232529" cy="5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WGTION+å®ä½"/>
                <a:cs typeface="WGTION+å®ä½"/>
              </a:rPr>
              <a:t>激活定时器</a:t>
            </a:r>
            <a:r>
              <a:rPr sz="1800" spc="18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>
                <a:solidFill>
                  <a:srgbClr val="FFFFFF"/>
                </a:solidFill>
                <a:latin typeface="Calibri"/>
                <a:cs typeface="Calibri"/>
              </a:rPr>
              <a:t>eDRX</a:t>
            </a:r>
            <a:r>
              <a:rPr sz="1800" spc="12">
                <a:solidFill>
                  <a:srgbClr val="FFFFFF"/>
                </a:solidFill>
                <a:latin typeface="WGTION+å®ä½"/>
                <a:cs typeface="WGTION+å®ä½"/>
              </a:rPr>
              <a:t>周期</a:t>
            </a:r>
            <a:r>
              <a:rPr sz="1800" spc="227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FFFFFF"/>
                </a:solidFill>
                <a:latin typeface="WGTION+å®ä½"/>
                <a:cs typeface="WGTION+å®ä½"/>
              </a:rPr>
              <a:t>寻呼窗口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50966" y="2324877"/>
            <a:ext cx="1028700" cy="845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终端上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报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31101" y="2461775"/>
            <a:ext cx="2553894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终端上报</a:t>
            </a:r>
            <a:r>
              <a:rPr sz="1800" spc="25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终端上报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67951" y="2461775"/>
            <a:ext cx="1258519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终端上报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088878" y="2461775"/>
            <a:ext cx="1258519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终端上报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02054" y="2500090"/>
            <a:ext cx="3505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用户设置为准，使用用户上报的参数为准配置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27390" y="2957181"/>
            <a:ext cx="765048" cy="663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3000" b="1" baseline="180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000">
                <a:solidFill>
                  <a:srgbClr val="C00000"/>
                </a:solidFill>
                <a:latin typeface="WGTION+å®ä½"/>
                <a:cs typeface="WGTION+å®ä½"/>
              </a:rPr>
              <a:t>秒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767951" y="2957181"/>
            <a:ext cx="458918" cy="691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C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088878" y="2957181"/>
            <a:ext cx="458918" cy="691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6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C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28518" y="3003827"/>
            <a:ext cx="870914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C00000"/>
                </a:solidFill>
                <a:latin typeface="Calibri"/>
                <a:cs typeface="Calibri"/>
              </a:rPr>
              <a:t>PSM</a:t>
            </a:r>
            <a:r>
              <a:rPr sz="1400" b="1" spc="107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C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99076" y="3003827"/>
            <a:ext cx="667457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C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50966" y="2985365"/>
            <a:ext cx="858202" cy="361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C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2"/>
              </a:lnSpc>
              <a:spcBef>
                <a:spcPts val="152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2"/>
              </a:lnSpc>
              <a:spcBef>
                <a:spcPts val="1598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31101" y="2985365"/>
            <a:ext cx="858882" cy="3182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C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2"/>
              </a:lnSpc>
              <a:spcBef>
                <a:spcPts val="152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0"/>
              </a:lnSpc>
              <a:spcBef>
                <a:spcPts val="160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  <a:p>
            <a:pPr marL="0" marR="0">
              <a:lnSpc>
                <a:spcPts val="1800"/>
              </a:lnSpc>
              <a:spcBef>
                <a:spcPts val="1603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开启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702054" y="3023417"/>
            <a:ext cx="169441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WGTION+å®ä½"/>
                <a:cs typeface="WGTION+å®ä½"/>
              </a:rPr>
              <a:t>监测上报类，立即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62528" y="3023417"/>
            <a:ext cx="160469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WGTION+å®ä½"/>
                <a:cs typeface="WGTION+å®ä½"/>
              </a:rPr>
              <a:t>（</a:t>
            </a:r>
            <a:r>
              <a:rPr sz="1400" spc="374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C00000"/>
                </a:solidFill>
                <a:latin typeface="WGTION+å®ä½"/>
                <a:cs typeface="WGTION+å®ä½"/>
              </a:rPr>
              <a:t>秒），不启用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27390" y="3404342"/>
            <a:ext cx="687628" cy="597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2700" baseline="200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秒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67951" y="3404342"/>
            <a:ext cx="412979" cy="62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088878" y="3404342"/>
            <a:ext cx="412979" cy="62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2341" y="3435754"/>
            <a:ext cx="3517173" cy="478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psmA.eDRX0.ctnb</a:t>
            </a:r>
            <a:r>
              <a:rPr sz="1400" b="1" spc="14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监测上报类，立即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201670" y="3451278"/>
            <a:ext cx="1373377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（</a:t>
            </a:r>
            <a:r>
              <a:rPr sz="1200" spc="3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秒），不启用</a:t>
            </a:r>
          </a:p>
          <a:p>
            <a:pPr marL="152400" marR="0">
              <a:lnSpc>
                <a:spcPts val="1464"/>
              </a:lnSpc>
              <a:spcBef>
                <a:spcPts val="5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46448" y="3451278"/>
            <a:ext cx="560990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327390" y="3836813"/>
            <a:ext cx="803147" cy="597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60</a:t>
            </a: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秒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767951" y="3836813"/>
            <a:ext cx="412886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88878" y="3836813"/>
            <a:ext cx="412886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42341" y="3867935"/>
            <a:ext cx="3871698" cy="474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psmC.eDRX0.ctnb</a:t>
            </a:r>
            <a:r>
              <a:rPr sz="1400" b="1" spc="15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监测上报类，稍后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200" spc="9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60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424172" y="3883459"/>
            <a:ext cx="560990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201670" y="3900646"/>
            <a:ext cx="1451101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（</a:t>
            </a:r>
            <a:r>
              <a:rPr sz="1200" spc="9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秒），不启用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327390" y="4268995"/>
            <a:ext cx="918971" cy="5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180</a:t>
            </a: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秒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767951" y="4268995"/>
            <a:ext cx="964141" cy="232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20.48s</a:t>
            </a:r>
          </a:p>
          <a:p>
            <a:pPr marL="0" marR="0">
              <a:lnSpc>
                <a:spcPts val="1948"/>
              </a:lnSpc>
              <a:spcBef>
                <a:spcPts val="1382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655.36s</a:t>
            </a:r>
          </a:p>
          <a:p>
            <a:pPr marL="0" marR="0">
              <a:lnSpc>
                <a:spcPts val="1948"/>
              </a:lnSpc>
              <a:spcBef>
                <a:spcPts val="145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40.96</a:t>
            </a:r>
            <a:r>
              <a:rPr sz="16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1948"/>
              </a:lnSpc>
              <a:spcBef>
                <a:spcPts val="1455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20.48</a:t>
            </a:r>
            <a:r>
              <a:rPr sz="16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200"/>
              </a:lnSpc>
              <a:spcBef>
                <a:spcPts val="127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2.56s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088878" y="4268995"/>
            <a:ext cx="930656" cy="232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10.48s</a:t>
            </a:r>
          </a:p>
          <a:p>
            <a:pPr marL="0" marR="0">
              <a:lnSpc>
                <a:spcPts val="1948"/>
              </a:lnSpc>
              <a:spcBef>
                <a:spcPts val="1382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10.24</a:t>
            </a:r>
            <a:r>
              <a:rPr sz="16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1948"/>
              </a:lnSpc>
              <a:spcBef>
                <a:spcPts val="145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10.24</a:t>
            </a:r>
            <a:r>
              <a:rPr sz="16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1948"/>
              </a:lnSpc>
              <a:spcBef>
                <a:spcPts val="1455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10.24</a:t>
            </a:r>
            <a:r>
              <a:rPr sz="16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  <a:p>
            <a:pPr marL="0" marR="0">
              <a:lnSpc>
                <a:spcPts val="2200"/>
              </a:lnSpc>
              <a:spcBef>
                <a:spcPts val="127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2341" y="4300116"/>
            <a:ext cx="1578587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psmF.eDRXC.ctnb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702054" y="4315640"/>
            <a:ext cx="3426808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监测上报类，稍后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800" baseline="-1999">
                <a:solidFill>
                  <a:srgbClr val="000000"/>
                </a:solidFill>
                <a:latin typeface="WGTION+å®ä½"/>
                <a:cs typeface="WGTION+å®ä½"/>
              </a:rPr>
              <a:t>（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180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秒），启用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443728" y="4315640"/>
            <a:ext cx="383565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991356" y="4332827"/>
            <a:ext cx="2024253" cy="1677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372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，寻呼周期</a:t>
            </a:r>
            <a:r>
              <a:rPr sz="1200" spc="9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</a:t>
            </a:r>
          </a:p>
          <a:p>
            <a:pPr marL="0" marR="0">
              <a:lnSpc>
                <a:spcPts val="1200"/>
              </a:lnSpc>
              <a:spcBef>
                <a:spcPts val="2203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，下发时延（</a:t>
            </a:r>
            <a:r>
              <a:rPr sz="1200" spc="9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分钟）</a:t>
            </a:r>
          </a:p>
          <a:p>
            <a:pPr marL="0" marR="0">
              <a:lnSpc>
                <a:spcPts val="1200"/>
              </a:lnSpc>
              <a:spcBef>
                <a:spcPts val="2203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，下发时延（</a:t>
            </a:r>
            <a:r>
              <a:rPr sz="1200" spc="3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分钟）</a:t>
            </a:r>
          </a:p>
          <a:p>
            <a:pPr marL="0" marR="0">
              <a:lnSpc>
                <a:spcPts val="1200"/>
              </a:lnSpc>
              <a:spcBef>
                <a:spcPts val="2203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，下发时延（</a:t>
            </a:r>
            <a:r>
              <a:rPr sz="1200" spc="9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秒）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327390" y="4701176"/>
            <a:ext cx="412886" cy="1486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  <a:p>
            <a:pPr marL="0" marR="0">
              <a:lnSpc>
                <a:spcPts val="2197"/>
              </a:lnSpc>
              <a:spcBef>
                <a:spcPts val="1205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  <a:p>
            <a:pPr marL="0" marR="0">
              <a:lnSpc>
                <a:spcPts val="2197"/>
              </a:lnSpc>
              <a:spcBef>
                <a:spcPts val="120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2341" y="4732297"/>
            <a:ext cx="4426549" cy="1768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psm0.eDRXH.ctnb</a:t>
            </a:r>
            <a:r>
              <a:rPr sz="1400" b="1" spc="14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下发控制类，关闭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，启用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  <a:p>
            <a:pPr marL="0" marR="0">
              <a:lnSpc>
                <a:spcPts val="1713"/>
              </a:lnSpc>
              <a:spcBef>
                <a:spcPts val="1689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psm0.eDRXD.ctnb</a:t>
            </a:r>
            <a:r>
              <a:rPr sz="1400" b="1" spc="14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下发控制类，关闭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，启用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  <a:p>
            <a:pPr marL="0" marR="0">
              <a:lnSpc>
                <a:spcPts val="1713"/>
              </a:lnSpc>
              <a:spcBef>
                <a:spcPts val="1689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psm0.eDRXC.ctnb</a:t>
            </a:r>
            <a:r>
              <a:rPr sz="1400" b="1" spc="15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下发控制类，关闭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，启用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  <a:p>
            <a:pPr marL="0" marR="0">
              <a:lnSpc>
                <a:spcPts val="1713"/>
              </a:lnSpc>
              <a:spcBef>
                <a:spcPts val="1686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psm0.eDRX0.ctnb</a:t>
            </a:r>
            <a:r>
              <a:rPr sz="1400" b="1" spc="15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下发控制类，关闭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PSM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，启用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DRX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905756" y="4747822"/>
            <a:ext cx="383565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15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905756" y="5180002"/>
            <a:ext cx="305841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905756" y="5612260"/>
            <a:ext cx="383565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30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031101" y="5997225"/>
            <a:ext cx="1709268" cy="597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WGTION+å®ä½"/>
                <a:cs typeface="WGTION+å®ä½"/>
              </a:rPr>
              <a:t>关闭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(DRX)</a:t>
            </a:r>
            <a:r>
              <a:rPr sz="1800" spc="210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915156" y="6061348"/>
            <a:ext cx="1603247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，下发时延（</a:t>
            </a:r>
            <a:r>
              <a:rPr sz="1200" spc="9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WGTION+å®ä½"/>
                <a:cs typeface="WGTION+å®ä½"/>
              </a:rPr>
              <a:t>秒）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29556" y="6044161"/>
            <a:ext cx="383565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86730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NRJSU+å¾®è½¯é�»,Bold"/>
                <a:cs typeface="GNRJSU+å¾®è½¯é�»,Bold"/>
              </a:rPr>
              <a:t>物联网应用多样性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4916" y="920686"/>
            <a:ext cx="1091980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ADSROE+å®ä½"/>
                <a:cs typeface="ADSROE+å®ä½"/>
              </a:rPr>
              <a:t>物联网应用从</a:t>
            </a:r>
            <a:r>
              <a:rPr sz="2400" spc="12">
                <a:solidFill>
                  <a:srgbClr val="C00000"/>
                </a:solidFill>
                <a:latin typeface="ADSROE+å®ä½"/>
                <a:cs typeface="ADSROE+å®ä½"/>
              </a:rPr>
              <a:t>速率、移动性、时延、容量</a:t>
            </a:r>
            <a:r>
              <a:rPr sz="2400" spc="12">
                <a:solidFill>
                  <a:srgbClr val="000000"/>
                </a:solidFill>
                <a:latin typeface="ADSROE+å®ä½"/>
                <a:cs typeface="ADSROE+å®ä½"/>
              </a:rPr>
              <a:t>等多个方面提出差异化的需求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31306" y="2044744"/>
            <a:ext cx="1399032" cy="67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0000"/>
                </a:solidFill>
                <a:latin typeface="SSVWWS+åæä¸­å®"/>
                <a:cs typeface="SSVWWS+åæä¸­å®"/>
              </a:rPr>
              <a:t>高移动性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9722" y="3206921"/>
            <a:ext cx="1144524" cy="67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0000"/>
                </a:solidFill>
                <a:latin typeface="SSVWWS+åæä¸­å®"/>
                <a:cs typeface="SSVWWS+åæä¸­å®"/>
              </a:rPr>
              <a:t>低速率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38460" y="3829983"/>
            <a:ext cx="1144524" cy="67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0000"/>
                </a:solidFill>
                <a:latin typeface="SSVWWS+åæä¸­å®"/>
                <a:cs typeface="SSVWWS+åæä¸­å®"/>
              </a:rPr>
              <a:t>高速率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00572" y="4812051"/>
            <a:ext cx="1807951" cy="670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81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0000"/>
                </a:solidFill>
                <a:latin typeface="SSVWWS+åæä¸­å®"/>
                <a:cs typeface="SSVWWS+åæä¸­å®"/>
              </a:rPr>
              <a:t>低</a:t>
            </a:r>
            <a:r>
              <a:rPr sz="2000">
                <a:solidFill>
                  <a:srgbClr val="FF0000"/>
                </a:solidFill>
                <a:latin typeface="BONVBJ+åæä¸­å®"/>
                <a:cs typeface="BONVBJ+åæä¸­å®"/>
              </a:rPr>
              <a:t>/</a:t>
            </a:r>
            <a:r>
              <a:rPr sz="2000">
                <a:solidFill>
                  <a:srgbClr val="FF0000"/>
                </a:solidFill>
                <a:latin typeface="SSVWWS+åæä¸­å®"/>
                <a:cs typeface="SSVWWS+åæä¸­å®"/>
              </a:rPr>
              <a:t>无移动性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3686" y="5479001"/>
            <a:ext cx="1609576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10-100X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7151" y="5479001"/>
            <a:ext cx="999529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64987" y="5479001"/>
            <a:ext cx="830014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5X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12354" y="5479001"/>
            <a:ext cx="1609576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10-100X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408285" y="5479001"/>
            <a:ext cx="1338560" cy="7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1000X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8258" y="5834482"/>
            <a:ext cx="1485900" cy="60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6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D9D9D9"/>
                </a:solidFill>
                <a:latin typeface="SSVWWS+åæä¸­å®"/>
                <a:cs typeface="SSVWWS+åæä¸­å®"/>
              </a:rPr>
              <a:t>连接的设备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52623" y="5834482"/>
            <a:ext cx="1714500" cy="60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6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D9D9D9"/>
                </a:solidFill>
                <a:latin typeface="SSVWWS+åæä¸­å®"/>
                <a:cs typeface="SSVWWS+åæä¸­å®"/>
              </a:rPr>
              <a:t>电池生命周期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93715" y="5834482"/>
            <a:ext cx="1257300" cy="60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6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D9D9D9"/>
                </a:solidFill>
                <a:latin typeface="SSVWWS+åæä¸­å®"/>
                <a:cs typeface="SSVWWS+åæä¸­å®"/>
              </a:rPr>
              <a:t>更低延迟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15402" y="5834482"/>
            <a:ext cx="1485900" cy="60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6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D9D9D9"/>
                </a:solidFill>
                <a:latin typeface="SSVWWS+åæä¸­å®"/>
                <a:cs typeface="SSVWWS+åæä¸­å®"/>
              </a:rPr>
              <a:t>终端数据率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277221" y="5834482"/>
            <a:ext cx="1485900" cy="60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6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D9D9D9"/>
                </a:solidFill>
                <a:latin typeface="SSVWWS+åæä¸­å®"/>
                <a:cs typeface="SSVWWS+åæä¸­å®"/>
              </a:rPr>
              <a:t>移动数据量</a:t>
            </a:r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4787" y="136630"/>
            <a:ext cx="7926600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EWMBWS+å¾®è½¯é�»,Bold"/>
                <a:cs typeface="EWMBWS+å¾®è½¯é�»,Bold"/>
              </a:rPr>
              <a:t>NB-IoT</a:t>
            </a:r>
            <a:r>
              <a:rPr sz="3200" b="1" spc="12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RBIORE+å¾®è½¯é�»,Bold"/>
                <a:cs typeface="RBIORE+å¾®è½¯é�»,Bold"/>
              </a:rPr>
              <a:t>位置更新定时器（</a:t>
            </a:r>
            <a:r>
              <a:rPr sz="3200" b="1" spc="-97">
                <a:solidFill>
                  <a:srgbClr val="C00000"/>
                </a:solidFill>
                <a:latin typeface="EWMBWS+å¾®è½¯é�»,Bold"/>
                <a:cs typeface="EWMBWS+å¾®è½¯é�»,Bold"/>
              </a:rPr>
              <a:t>TAU</a:t>
            </a:r>
            <a:r>
              <a:rPr sz="3200" b="1">
                <a:solidFill>
                  <a:srgbClr val="C00000"/>
                </a:solidFill>
                <a:latin typeface="RBIORE+å¾®è½¯é�»,Bold"/>
                <a:cs typeface="RBIORE+å¾®è½¯é�»,Bold"/>
              </a:rPr>
              <a:t>）选择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954" y="958669"/>
            <a:ext cx="10909935" cy="116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QVNBDN+å®ä½"/>
                <a:cs typeface="QVNBDN+å®ä½"/>
              </a:rPr>
              <a:t>位置更新定时器需要比客户数据上报间隔大一些，从而节省终端功耗</a:t>
            </a:r>
          </a:p>
          <a:p>
            <a:pPr marL="0" marR="0">
              <a:lnSpc>
                <a:spcPts val="2666"/>
              </a:lnSpc>
              <a:spcBef>
                <a:spcPts val="163"/>
              </a:spcBef>
              <a:spcAft>
                <a:spcPct val="0"/>
              </a:spcAft>
            </a:pPr>
            <a:r>
              <a:rPr sz="24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13">
                <a:solidFill>
                  <a:srgbClr val="FF0000"/>
                </a:solidFill>
                <a:latin typeface="QVNBDN+å®ä½"/>
                <a:cs typeface="QVNBDN+å®ä½"/>
              </a:rPr>
              <a:t>每张卡</a:t>
            </a:r>
            <a:r>
              <a:rPr sz="2400">
                <a:solidFill>
                  <a:srgbClr val="000000"/>
                </a:solidFill>
                <a:latin typeface="QVNBDN+å®ä½"/>
                <a:cs typeface="QVNBDN+å®ä½"/>
              </a:rPr>
              <a:t>独立设置位置更新定时器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4308" y="2222809"/>
            <a:ext cx="1937004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VNBDN+å®ä½"/>
                <a:cs typeface="QVNBDN+å®ä½"/>
              </a:rPr>
              <a:t>用户数据上报间隔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24835" y="2222809"/>
            <a:ext cx="1732787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VNBDN+å®ä½"/>
                <a:cs typeface="QVNBDN+å®ä½"/>
              </a:rPr>
              <a:t>位置更新定时器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4013" y="2222809"/>
            <a:ext cx="1528571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QVNBDN+å®ä½"/>
                <a:cs typeface="QVNBDN+å®ä½"/>
              </a:rPr>
              <a:t>对应的分钟数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6614" y="2788295"/>
            <a:ext cx="812596" cy="1019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  <a:p>
            <a:pPr marL="0" marR="0">
              <a:lnSpc>
                <a:spcPts val="1948"/>
              </a:lnSpc>
              <a:spcBef>
                <a:spcPts val="1934"/>
              </a:spcBef>
              <a:spcAft>
                <a:spcPct val="0"/>
              </a:spcAft>
            </a:pPr>
            <a:r>
              <a:rPr sz="2400" baseline="150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79699" y="2788295"/>
            <a:ext cx="407686" cy="1532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948"/>
              </a:lnSpc>
              <a:spcBef>
                <a:spcPts val="191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  <a:p>
            <a:pPr marL="0" marR="0">
              <a:lnSpc>
                <a:spcPts val="1948"/>
              </a:lnSpc>
              <a:spcBef>
                <a:spcPts val="195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81807" y="2788295"/>
            <a:ext cx="1522780" cy="552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5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42737" y="2788295"/>
            <a:ext cx="613458" cy="104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130</a:t>
            </a:r>
          </a:p>
          <a:p>
            <a:pPr marL="0" marR="0">
              <a:lnSpc>
                <a:spcPts val="1948"/>
              </a:lnSpc>
              <a:spcBef>
                <a:spcPts val="191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190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556627" y="2902693"/>
            <a:ext cx="3476244" cy="930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sz="2800" spc="19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数据上报周期小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81807" y="3278679"/>
            <a:ext cx="1522475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013827" y="3285336"/>
            <a:ext cx="3199017" cy="137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于</a:t>
            </a:r>
            <a:r>
              <a:rPr sz="2800" spc="71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小时应用对网</a:t>
            </a:r>
          </a:p>
          <a:p>
            <a:pPr marL="355091" marR="0">
              <a:lnSpc>
                <a:spcPts val="3413"/>
              </a:lnSpc>
              <a:spcBef>
                <a:spcPts val="162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2798"/>
              </a:lnSpc>
              <a:spcBef>
                <a:spcPts val="727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络可能造成较大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56614" y="3768518"/>
            <a:ext cx="812292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281807" y="3768518"/>
            <a:ext cx="1522475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42737" y="3768518"/>
            <a:ext cx="612994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56627" y="4139157"/>
            <a:ext cx="3566137" cy="1774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341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影响，务必评估</a:t>
            </a:r>
            <a:r>
              <a:rPr sz="2800">
                <a:solidFill>
                  <a:srgbClr val="C00000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3123"/>
              </a:lnSpc>
              <a:spcBef>
                <a:spcPts val="452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sz="2800" spc="192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数据平均上报周</a:t>
            </a:r>
          </a:p>
          <a:p>
            <a:pPr marL="457200" marR="0">
              <a:lnSpc>
                <a:spcPts val="2798"/>
              </a:lnSpc>
              <a:spcBef>
                <a:spcPts val="345"/>
              </a:spcBef>
              <a:spcAft>
                <a:spcPct val="0"/>
              </a:spcAft>
            </a:pPr>
            <a:r>
              <a:rPr sz="2800">
                <a:solidFill>
                  <a:srgbClr val="C00000"/>
                </a:solidFill>
                <a:latin typeface="QVNBDN+å®ä½"/>
                <a:cs typeface="QVNBDN+å®ä½"/>
              </a:rPr>
              <a:t>期应尽量大一些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06322" y="4271692"/>
            <a:ext cx="914400" cy="20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12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  <a:p>
            <a:pPr marL="0" marR="0">
              <a:lnSpc>
                <a:spcPts val="1948"/>
              </a:lnSpc>
              <a:spcBef>
                <a:spcPts val="206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24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  <a:p>
            <a:pPr marL="0" marR="0">
              <a:lnSpc>
                <a:spcPts val="1948"/>
              </a:lnSpc>
              <a:spcBef>
                <a:spcPts val="195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48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  <a:p>
            <a:pPr marL="0" marR="0">
              <a:lnSpc>
                <a:spcPts val="1948"/>
              </a:lnSpc>
              <a:spcBef>
                <a:spcPts val="19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72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129407" y="4271692"/>
            <a:ext cx="510263" cy="203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  <a:p>
            <a:pPr marL="0" marR="0">
              <a:lnSpc>
                <a:spcPts val="1948"/>
              </a:lnSpc>
              <a:spcBef>
                <a:spcPts val="206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24</a:t>
            </a:r>
          </a:p>
          <a:p>
            <a:pPr marL="0" marR="0">
              <a:lnSpc>
                <a:spcPts val="1948"/>
              </a:lnSpc>
              <a:spcBef>
                <a:spcPts val="195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48</a:t>
            </a:r>
          </a:p>
          <a:p>
            <a:pPr marL="0" marR="0">
              <a:lnSpc>
                <a:spcPts val="1948"/>
              </a:lnSpc>
              <a:spcBef>
                <a:spcPts val="19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72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333623" y="4271692"/>
            <a:ext cx="152247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42737" y="4271692"/>
            <a:ext cx="612994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730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33623" y="4774993"/>
            <a:ext cx="152247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92445" y="4774993"/>
            <a:ext cx="715726" cy="1531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1450</a:t>
            </a:r>
          </a:p>
          <a:p>
            <a:pPr marL="0" marR="0">
              <a:lnSpc>
                <a:spcPts val="1948"/>
              </a:lnSpc>
              <a:spcBef>
                <a:spcPts val="195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2890</a:t>
            </a:r>
          </a:p>
          <a:p>
            <a:pPr marL="0" marR="0">
              <a:lnSpc>
                <a:spcPts val="1948"/>
              </a:lnSpc>
              <a:spcBef>
                <a:spcPts val="195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4330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333623" y="5264705"/>
            <a:ext cx="152247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33623" y="5754569"/>
            <a:ext cx="1522476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076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小时加</a:t>
            </a:r>
            <a:r>
              <a:rPr sz="1600" spc="12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QVNBDN+å®ä½"/>
                <a:cs typeface="QVNBDN+å®ä½"/>
              </a:rPr>
              <a:t>分钟</a:t>
            </a:r>
          </a:p>
        </p:txBody>
      </p:sp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749271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TSJHBH+å¾®è½¯é�»,Bold"/>
                <a:cs typeface="TSJHBH+å¾®è½¯é�»,Bold"/>
              </a:rPr>
              <a:t>不同的网络技术适宜不同的应用场景</a:t>
            </a:r>
          </a:p>
        </p:txBody>
      </p:sp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815740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FDIUUI+å¾®è½¯é�»,Bold"/>
                <a:cs typeface="FDIUUI+å¾®è½¯é�»,Bold"/>
              </a:rPr>
              <a:t>NB-IoT</a:t>
            </a:r>
            <a:r>
              <a:rPr sz="3200" b="1" spc="12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GRRJOO+å¾®è½¯é�»,Bold"/>
                <a:cs typeface="GRRJOO+å¾®è½¯é�»,Bold"/>
              </a:rPr>
              <a:t>检查列表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5029" y="1235309"/>
            <a:ext cx="4272647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JPBSMK+å®ä½"/>
                <a:cs typeface="JPBSMK+å®ä½"/>
              </a:rPr>
              <a:t>哪些场景适宜使用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NB</a:t>
            </a:r>
            <a:r>
              <a:rPr sz="2400">
                <a:solidFill>
                  <a:srgbClr val="000000"/>
                </a:solidFill>
                <a:latin typeface="JPBSMK+å®ä½"/>
                <a:cs typeface="JPBSMK+å®ä½"/>
              </a:rPr>
              <a:t>承载？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52437" y="1342878"/>
            <a:ext cx="4623797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JPBSMK+å®ä½"/>
                <a:cs typeface="JPBSMK+å®ä½"/>
              </a:rPr>
              <a:t>哪些场景不适宜使用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NB</a:t>
            </a:r>
            <a:r>
              <a:rPr sz="2400">
                <a:solidFill>
                  <a:srgbClr val="000000"/>
                </a:solidFill>
                <a:latin typeface="JPBSMK+å®ä½"/>
                <a:cs typeface="JPBSMK+å®ä½"/>
              </a:rPr>
              <a:t>承载？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0755" y="1929999"/>
            <a:ext cx="60900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92138" y="1953157"/>
            <a:ext cx="888796" cy="4516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6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6"/>
              </a:lnSpc>
              <a:spcBef>
                <a:spcPts val="1283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8"/>
              </a:lnSpc>
              <a:spcBef>
                <a:spcPts val="1281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6"/>
              </a:lnSpc>
              <a:spcBef>
                <a:spcPts val="1235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8"/>
              </a:lnSpc>
              <a:spcBef>
                <a:spcPts val="1281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6"/>
              </a:lnSpc>
              <a:spcBef>
                <a:spcPts val="1286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6"/>
              </a:lnSpc>
              <a:spcBef>
                <a:spcPts val="1284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  <a:p>
            <a:pPr marL="0" marR="0">
              <a:lnSpc>
                <a:spcPts val="2796"/>
              </a:lnSpc>
              <a:spcBef>
                <a:spcPts val="1286"/>
              </a:spcBef>
              <a:spcAft>
                <a:spcPct val="0"/>
              </a:spcAft>
            </a:pPr>
            <a:r>
              <a:rPr sz="2800">
                <a:solidFill>
                  <a:srgbClr val="FF0000"/>
                </a:solidFill>
                <a:latin typeface="JPBSMK+å®ä½"/>
                <a:cs typeface="JPBSMK+å®ä½"/>
              </a:rPr>
              <a:t>×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31036" y="2002425"/>
            <a:ext cx="19431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长时间电池供电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50303" y="2017664"/>
            <a:ext cx="14859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高速率业务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0755" y="2387199"/>
            <a:ext cx="609156" cy="4030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32"/>
              </a:lnSpc>
              <a:spcBef>
                <a:spcPts val="667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29"/>
              </a:lnSpc>
              <a:spcBef>
                <a:spcPts val="672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29"/>
              </a:lnSpc>
              <a:spcBef>
                <a:spcPts val="670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32"/>
              </a:lnSpc>
              <a:spcBef>
                <a:spcPts val="667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29"/>
              </a:lnSpc>
              <a:spcBef>
                <a:spcPts val="672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29"/>
              </a:lnSpc>
              <a:spcBef>
                <a:spcPts val="670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  <a:p>
            <a:pPr marL="0" marR="0">
              <a:lnSpc>
                <a:spcPts val="2929"/>
              </a:lnSpc>
              <a:spcBef>
                <a:spcPts val="673"/>
              </a:spcBef>
              <a:spcAft>
                <a:spcPct val="0"/>
              </a:spcAft>
            </a:pPr>
            <a:r>
              <a:rPr sz="2400" b="1">
                <a:solidFill>
                  <a:srgbClr val="07E561"/>
                </a:solidFill>
                <a:latin typeface="Calibri"/>
                <a:cs typeface="Calibri"/>
              </a:rPr>
              <a:t>√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31036" y="2459625"/>
            <a:ext cx="14859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低速率业务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50303" y="2535825"/>
            <a:ext cx="17145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连续数据传输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31036" y="2916825"/>
            <a:ext cx="2171700" cy="331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低频次数据传输</a:t>
            </a:r>
          </a:p>
          <a:p>
            <a:pPr marL="0" marR="0">
              <a:lnSpc>
                <a:spcPts val="1800"/>
              </a:lnSpc>
              <a:spcBef>
                <a:spcPts val="1801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对延迟不敏感</a:t>
            </a:r>
          </a:p>
          <a:p>
            <a:pPr marL="0" marR="0">
              <a:lnSpc>
                <a:spcPts val="1800"/>
              </a:lnSpc>
              <a:spcBef>
                <a:spcPts val="180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不需要下发控制</a:t>
            </a:r>
          </a:p>
          <a:p>
            <a:pPr marL="0" marR="0">
              <a:lnSpc>
                <a:spcPts val="1802"/>
              </a:lnSpc>
              <a:spcBef>
                <a:spcPts val="179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海量终端接入</a:t>
            </a:r>
          </a:p>
          <a:p>
            <a:pPr marL="0" marR="0">
              <a:lnSpc>
                <a:spcPts val="1800"/>
              </a:lnSpc>
              <a:spcBef>
                <a:spcPts val="1801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终端成本敏感业务</a:t>
            </a:r>
          </a:p>
          <a:p>
            <a:pPr marL="0" marR="0">
              <a:lnSpc>
                <a:spcPts val="1800"/>
              </a:lnSpc>
              <a:spcBef>
                <a:spcPts val="180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深度覆盖区域</a:t>
            </a:r>
          </a:p>
          <a:p>
            <a:pPr marL="0" marR="0">
              <a:lnSpc>
                <a:spcPts val="1802"/>
              </a:lnSpc>
              <a:spcBef>
                <a:spcPts val="179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静止场景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50303" y="3053723"/>
            <a:ext cx="1716329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高频数据业务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50303" y="3572399"/>
            <a:ext cx="2400300" cy="1608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终端成本不敏感业务</a:t>
            </a:r>
          </a:p>
          <a:p>
            <a:pPr marL="0" marR="0">
              <a:lnSpc>
                <a:spcPts val="1800"/>
              </a:lnSpc>
              <a:spcBef>
                <a:spcPts val="227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实时信息传输要求</a:t>
            </a:r>
          </a:p>
          <a:p>
            <a:pPr marL="0" marR="0">
              <a:lnSpc>
                <a:spcPts val="1800"/>
              </a:lnSpc>
              <a:spcBef>
                <a:spcPts val="228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对于延时敏感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50303" y="5127133"/>
            <a:ext cx="2171700" cy="1089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需要大量下行控制</a:t>
            </a:r>
          </a:p>
          <a:p>
            <a:pPr marL="0" marR="0">
              <a:lnSpc>
                <a:spcPts val="1802"/>
              </a:lnSpc>
              <a:spcBef>
                <a:spcPts val="2278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JPBSMK+å®ä½"/>
                <a:cs typeface="JPBSMK+å®ä½"/>
              </a:rPr>
              <a:t>快速移动的场景</a:t>
            </a:r>
          </a:p>
        </p:txBody>
      </p:sp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6707" y="170158"/>
            <a:ext cx="2861462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EIRLVT+å¾®è½¯é�»,Bold"/>
                <a:cs typeface="EIRLVT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VRORCB+å¾®è½¯é�»,Bold"/>
                <a:cs typeface="VRORCB+å¾®è½¯é�»,Bold"/>
              </a:rPr>
              <a:t>业务分类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36365" y="994163"/>
            <a:ext cx="1262177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BBEVTR+å®ä½"/>
                <a:cs typeface="BBEVTR+å®ä½"/>
              </a:rPr>
              <a:t>业务特征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68998" y="994163"/>
            <a:ext cx="1262176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BBEVTR+å®ä½"/>
                <a:cs typeface="BBEVTR+å®ä½"/>
              </a:rPr>
              <a:t>技术特点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55303" y="994163"/>
            <a:ext cx="1262176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BBEVTR+å®ä½"/>
                <a:cs typeface="BBEVTR+å®ä½"/>
              </a:rPr>
              <a:t>典型应用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68254" y="994163"/>
            <a:ext cx="1262176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BBEVTR+å®ä½"/>
                <a:cs typeface="BBEVTR+å®ä½"/>
              </a:rPr>
              <a:t>商用推荐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1525" y="1422963"/>
            <a:ext cx="1319784" cy="435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监控上报类</a:t>
            </a:r>
          </a:p>
          <a:p>
            <a:pPr marL="0" marR="0">
              <a:lnSpc>
                <a:spcPts val="1596"/>
              </a:lnSpc>
              <a:spcBef>
                <a:spcPts val="1354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下发控制类</a:t>
            </a:r>
          </a:p>
          <a:p>
            <a:pPr marL="0" marR="0">
              <a:lnSpc>
                <a:spcPts val="1598"/>
              </a:lnSpc>
              <a:spcBef>
                <a:spcPts val="13585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综合定制类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59279" y="1413660"/>
            <a:ext cx="6977392" cy="1019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1600" spc="1742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数据上传为主，下发控制较少，应用平台</a:t>
            </a:r>
            <a:r>
              <a:rPr sz="1600" spc="16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使用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PSM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默认为主</a:t>
            </a:r>
          </a:p>
          <a:p>
            <a:pPr marL="343154" marR="0">
              <a:lnSpc>
                <a:spcPts val="1785"/>
              </a:lnSpc>
              <a:spcBef>
                <a:spcPts val="134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主动下发终端数据的场景非常少。</a:t>
            </a:r>
            <a:r>
              <a:rPr sz="1600" spc="64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功耗敏感类</a:t>
            </a:r>
          </a:p>
          <a:p>
            <a:pPr marL="0" marR="0">
              <a:lnSpc>
                <a:spcPts val="1783"/>
              </a:lnSpc>
              <a:spcBef>
                <a:spcPts val="138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sz="1600" spc="1742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下行通信通常通过收到上行数据包后紧接</a:t>
            </a:r>
            <a:r>
              <a:rPr sz="1600" spc="16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时延不敏感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67165" y="1413660"/>
            <a:ext cx="996696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井盖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19283" y="1422963"/>
            <a:ext cx="1522780" cy="99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NB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主要应用场</a:t>
            </a:r>
          </a:p>
          <a:p>
            <a:pPr marL="0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景，是优质应</a:t>
            </a:r>
          </a:p>
          <a:p>
            <a:pPr marL="0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67165" y="1657224"/>
            <a:ext cx="1402079" cy="1019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消防栓</a:t>
            </a:r>
          </a:p>
          <a:p>
            <a:pPr marL="0" marR="0">
              <a:lnSpc>
                <a:spcPts val="1783"/>
              </a:lnSpc>
              <a:spcBef>
                <a:spcPts val="13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动物监控</a:t>
            </a:r>
          </a:p>
          <a:p>
            <a:pPr marL="0" marR="0">
              <a:lnSpc>
                <a:spcPts val="1783"/>
              </a:lnSpc>
              <a:spcBef>
                <a:spcPts val="13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停车管理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02434" y="2154737"/>
            <a:ext cx="212902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着进行数据下发实现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17590" y="2145434"/>
            <a:ext cx="3013158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上报频次低（每天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1-2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次）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59279" y="3336059"/>
            <a:ext cx="7849164" cy="101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上报数据为主，有较多下发控制需求：应用平</a:t>
            </a:r>
            <a:r>
              <a:rPr sz="1600" spc="15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使用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eDRX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或者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DRX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技术</a:t>
            </a:r>
          </a:p>
          <a:p>
            <a:pPr marL="0" marR="0">
              <a:lnSpc>
                <a:spcPts val="1783"/>
              </a:lnSpc>
              <a:spcBef>
                <a:spcPts val="136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台主动下发数据频次通常每天若干次。不同应</a:t>
            </a:r>
            <a:r>
              <a:rPr sz="1600" spc="15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控制时延敏感</a:t>
            </a:r>
          </a:p>
          <a:p>
            <a:pPr marL="0" marR="0">
              <a:lnSpc>
                <a:spcPts val="1783"/>
              </a:lnSpc>
              <a:spcBef>
                <a:spcPts val="136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用对控制指令下发和终端响应之间的时延有不</a:t>
            </a:r>
            <a:r>
              <a:rPr sz="1600" spc="158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需要直接下发命令到终端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70492" y="3336059"/>
            <a:ext cx="996696" cy="775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路灯</a:t>
            </a:r>
          </a:p>
          <a:p>
            <a:pPr marL="0" marR="0">
              <a:lnSpc>
                <a:spcPts val="1783"/>
              </a:lnSpc>
              <a:spcBef>
                <a:spcPts val="13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空调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19283" y="3345362"/>
            <a:ext cx="1522780" cy="1483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NB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应用场景，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下发控制频次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和时延是关键</a:t>
            </a:r>
          </a:p>
          <a:p>
            <a:pPr marL="0" marR="0">
              <a:lnSpc>
                <a:spcPts val="1598"/>
              </a:lnSpc>
              <a:spcBef>
                <a:spcPts val="37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指标，需要评</a:t>
            </a:r>
          </a:p>
          <a:p>
            <a:pPr marL="0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59279" y="4076620"/>
            <a:ext cx="1725777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BBEVTR+å®ä½"/>
                <a:cs typeface="BBEVTR+å®ä½"/>
              </a:rPr>
              <a:t>同的容忍程度。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68517" y="4067303"/>
            <a:ext cx="2114093" cy="53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需要经过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IoT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平台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859279" y="5257801"/>
            <a:ext cx="7910564" cy="53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主要用于客户终端同时使用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PSM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或者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eDRX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的复</a:t>
            </a:r>
            <a:r>
              <a:rPr sz="1600" spc="19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600" spc="12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基于终端可通过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IoT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平台设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514967" y="5267119"/>
            <a:ext cx="508406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--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027410" y="5267119"/>
            <a:ext cx="508406" cy="507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--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859279" y="5511550"/>
            <a:ext cx="4665179" cy="7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杂业务场景，终端定时器等关键参数需要特殊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定制的场景。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04102" y="5511550"/>
            <a:ext cx="1830704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置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PSM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和</a:t>
            </a:r>
            <a:r>
              <a:rPr sz="1600">
                <a:solidFill>
                  <a:srgbClr val="000000"/>
                </a:solidFill>
                <a:latin typeface="VIUGWV+å®ä½"/>
                <a:cs typeface="VIUGWV+å®ä½"/>
              </a:rPr>
              <a:t>eDRX</a:t>
            </a:r>
            <a:r>
              <a:rPr sz="1600">
                <a:solidFill>
                  <a:srgbClr val="000000"/>
                </a:solidFill>
                <a:latin typeface="BBEVTR+å®ä½"/>
                <a:cs typeface="BBEVTR+å®ä½"/>
              </a:rPr>
              <a:t>参数</a:t>
            </a:r>
          </a:p>
        </p:txBody>
      </p:sp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0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46607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HBLKVB+å¾®è½¯é�»,Bold"/>
                <a:cs typeface="HBLKVB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IIFRKM+å¾®è½¯é�»,Bold"/>
                <a:cs typeface="IIFRKM+å¾®è½¯é�»,Bold"/>
              </a:rPr>
              <a:t>业务规划模板：</a:t>
            </a:r>
            <a:r>
              <a:rPr sz="3200" b="1" spc="11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IIFRKM+å¾®è½¯é�»,Bold"/>
                <a:cs typeface="IIFRKM+å¾®è½¯é�»,Bold"/>
              </a:rPr>
              <a:t>监控上报类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64969" y="879665"/>
            <a:ext cx="1004697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终端通信行为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58935" y="879665"/>
            <a:ext cx="1138809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定时器参数规格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95779" y="1134292"/>
            <a:ext cx="1926335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GCBTN+å®ä½"/>
                <a:cs typeface="JGCBTN+å®ä½"/>
              </a:rPr>
              <a:t>数据上报平均周期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91272" y="1155513"/>
            <a:ext cx="1151255" cy="705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PSM 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激活定时器</a:t>
            </a:r>
          </a:p>
          <a:p>
            <a:pPr marL="0" marR="0">
              <a:lnSpc>
                <a:spcPts val="1393"/>
              </a:lnSpc>
              <a:spcBef>
                <a:spcPts val="1306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EULCWA+å¾®è½¯é�»"/>
                <a:cs typeface="EULCWA+å¾®è½¯é�»"/>
              </a:rPr>
              <a:t>（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Active Timer</a:t>
            </a:r>
            <a:r>
              <a:rPr sz="1050">
                <a:solidFill>
                  <a:srgbClr val="000000"/>
                </a:solidFill>
                <a:latin typeface="EULCWA+å¾®è½¯é�»"/>
                <a:cs typeface="EULCWA+å¾®è½¯é�»"/>
              </a:rPr>
              <a:t>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17708" y="1171003"/>
            <a:ext cx="1138809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位置更新定时器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87645" y="1214945"/>
            <a:ext cx="737813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 spc="10">
                <a:solidFill>
                  <a:srgbClr val="FFFFFF"/>
                </a:solidFill>
                <a:latin typeface="JGCBTN+å®ä½"/>
                <a:cs typeface="JGCBTN+å®ä½"/>
              </a:rPr>
              <a:t>运营要点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7929" y="1199455"/>
            <a:ext cx="441007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FFFFFF"/>
                </a:solidFill>
                <a:latin typeface="Calibri"/>
                <a:cs typeface="Calibri"/>
              </a:rPr>
              <a:t>APN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9306" y="1223458"/>
            <a:ext cx="1214754" cy="509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  <a:r>
              <a:rPr sz="1600" baseline="-2285">
                <a:solidFill>
                  <a:srgbClr val="000000"/>
                </a:solidFill>
                <a:latin typeface="JGCBTN+å®ä½"/>
                <a:cs typeface="JGCBTN+å®ä½"/>
              </a:rPr>
              <a:t>寻</a:t>
            </a:r>
            <a:r>
              <a:rPr sz="1600" spc="876" baseline="-22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  <a:r>
              <a:rPr sz="1600" baseline="-2285">
                <a:solidFill>
                  <a:srgbClr val="000000"/>
                </a:solidFill>
                <a:latin typeface="JGCBTN+å®ä½"/>
                <a:cs typeface="JGCBTN+å®ä½"/>
              </a:rPr>
              <a:t>寻</a:t>
            </a:r>
          </a:p>
          <a:p>
            <a:pPr marL="0" marR="0">
              <a:lnSpc>
                <a:spcPts val="1056"/>
              </a:lnSpc>
              <a:spcBef>
                <a:spcPts val="227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呼周期</a:t>
            </a:r>
            <a:r>
              <a:rPr sz="1050" spc="11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呼窗口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5029" y="1318831"/>
            <a:ext cx="469773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 spc="18">
                <a:solidFill>
                  <a:srgbClr val="FFFFFF"/>
                </a:solidFill>
                <a:latin typeface="JGCBTN+å®ä½"/>
                <a:cs typeface="JGCBTN+å®ä½"/>
              </a:rPr>
              <a:t>类别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57726" y="1308576"/>
            <a:ext cx="838200" cy="1063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休眠方式</a:t>
            </a:r>
          </a:p>
          <a:p>
            <a:pPr marL="0" marR="0">
              <a:lnSpc>
                <a:spcPts val="1200"/>
              </a:lnSpc>
              <a:spcBef>
                <a:spcPts val="417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立即休眠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82519" y="1447466"/>
            <a:ext cx="772139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spc="-38">
                <a:solidFill>
                  <a:srgbClr val="000000"/>
                </a:solidFill>
                <a:latin typeface="Calibri"/>
                <a:cs typeface="Calibri"/>
              </a:rPr>
              <a:t>Tdata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635996" y="1484203"/>
            <a:ext cx="1099184" cy="377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EULCWA+å¾®è½¯é�»"/>
                <a:cs typeface="EULCWA+å¾®è½¯é�»"/>
              </a:rPr>
              <a:t>（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TAU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定时器）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94881" y="1811722"/>
            <a:ext cx="447545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ctnb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811256" y="1852870"/>
            <a:ext cx="750338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2h+10min</a:t>
            </a:r>
          </a:p>
          <a:p>
            <a:pPr marL="0" marR="0">
              <a:lnSpc>
                <a:spcPts val="125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3h+10min</a:t>
            </a:r>
          </a:p>
          <a:p>
            <a:pPr marL="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4h+10min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92084" y="1985458"/>
            <a:ext cx="351184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 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18199" y="2158269"/>
            <a:ext cx="1205722" cy="2449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91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psmA.eDRX0.ctnb</a:t>
            </a:r>
          </a:p>
          <a:p>
            <a:pPr marL="4826" marR="0">
              <a:lnSpc>
                <a:spcPts val="1289"/>
              </a:lnSpc>
              <a:spcBef>
                <a:spcPts val="1449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psmC.eDRX0.ctnb</a:t>
            </a:r>
          </a:p>
          <a:p>
            <a:pPr marL="7873" marR="0">
              <a:lnSpc>
                <a:spcPts val="1289"/>
              </a:lnSpc>
              <a:spcBef>
                <a:spcPts val="1496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psmF.eDRXC.ctnb</a:t>
            </a:r>
          </a:p>
          <a:p>
            <a:pPr marL="0" marR="0">
              <a:lnSpc>
                <a:spcPts val="1289"/>
              </a:lnSpc>
              <a:spcBef>
                <a:spcPts val="1446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psmA.eDRX0.ctnb</a:t>
            </a:r>
          </a:p>
          <a:p>
            <a:pPr marL="4826" marR="0">
              <a:lnSpc>
                <a:spcPts val="1289"/>
              </a:lnSpc>
              <a:spcBef>
                <a:spcPts val="1446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psmC.eDRX0.ctnb</a:t>
            </a:r>
          </a:p>
          <a:p>
            <a:pPr marL="7873" marR="0">
              <a:lnSpc>
                <a:spcPts val="1289"/>
              </a:lnSpc>
              <a:spcBef>
                <a:spcPts val="1498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psmF.eDRXC.ctnb</a:t>
            </a:r>
          </a:p>
          <a:p>
            <a:pPr marL="0" marR="0">
              <a:lnSpc>
                <a:spcPts val="1289"/>
              </a:lnSpc>
              <a:spcBef>
                <a:spcPts val="1446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psmA.eDRX0.ctnb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379331" y="2159194"/>
            <a:ext cx="894328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不启用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36215" y="2289857"/>
            <a:ext cx="992889" cy="507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1600" spc="145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&gt;24h</a:t>
            </a:r>
          </a:p>
          <a:p>
            <a:pPr marL="83820" marR="0">
              <a:lnSpc>
                <a:spcPts val="130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09504" y="2326340"/>
            <a:ext cx="1355216" cy="530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12h+10min</a:t>
            </a:r>
            <a:r>
              <a:rPr sz="1600" baseline="-5714">
                <a:solidFill>
                  <a:srgbClr val="000000"/>
                </a:solidFill>
                <a:latin typeface="EULCWA+å¾®è½¯é�»"/>
                <a:cs typeface="EULCWA+å¾®è½¯é�»"/>
              </a:rPr>
              <a:t>（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默认）</a:t>
            </a:r>
          </a:p>
          <a:p>
            <a:pPr marL="26670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24h+10min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6389" y="2348420"/>
            <a:ext cx="1573470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监测上报类</a:t>
            </a:r>
            <a:r>
              <a:rPr sz="1050" spc="-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（长周期）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036185" y="2332930"/>
            <a:ext cx="1241298" cy="1579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最适于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NB-IoT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制式</a:t>
            </a:r>
          </a:p>
          <a:p>
            <a:pPr marL="0" marR="0">
              <a:lnSpc>
                <a:spcPts val="1289"/>
              </a:lnSpc>
              <a:spcBef>
                <a:spcPts val="8284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最适于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NB-IoT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制式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23504" y="2506412"/>
            <a:ext cx="486637" cy="105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052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60 s</a:t>
            </a:r>
          </a:p>
          <a:p>
            <a:pPr marL="0" marR="0">
              <a:lnSpc>
                <a:spcPts val="1289"/>
              </a:lnSpc>
              <a:spcBef>
                <a:spcPts val="1446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180 s</a:t>
            </a:r>
          </a:p>
          <a:p>
            <a:pPr marL="68579" marR="0">
              <a:lnSpc>
                <a:spcPts val="1289"/>
              </a:lnSpc>
              <a:spcBef>
                <a:spcPts val="1496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 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776204" y="2653351"/>
            <a:ext cx="818736" cy="52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48h+10min</a:t>
            </a:r>
          </a:p>
          <a:p>
            <a:pPr marL="0" marR="0">
              <a:lnSpc>
                <a:spcPts val="125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72h+10min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157726" y="2685129"/>
            <a:ext cx="838200" cy="1944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稍后休眠</a:t>
            </a:r>
          </a:p>
          <a:p>
            <a:pPr marL="0" marR="0">
              <a:lnSpc>
                <a:spcPts val="1200"/>
              </a:lnSpc>
              <a:spcBef>
                <a:spcPts val="2905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立即休眠</a:t>
            </a:r>
          </a:p>
          <a:p>
            <a:pPr marL="0" marR="0">
              <a:lnSpc>
                <a:spcPts val="1200"/>
              </a:lnSpc>
              <a:spcBef>
                <a:spcPts val="2904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稍后休眠</a:t>
            </a:r>
          </a:p>
          <a:p>
            <a:pPr marL="0" marR="0">
              <a:lnSpc>
                <a:spcPts val="1200"/>
              </a:lnSpc>
              <a:spcBef>
                <a:spcPts val="2904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立即休眠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37853" y="2853884"/>
            <a:ext cx="1176840" cy="884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20.48 s</a:t>
            </a:r>
            <a:r>
              <a:rPr sz="1050" spc="13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10.24 s</a:t>
            </a:r>
          </a:p>
          <a:p>
            <a:pPr marL="141478" marR="0">
              <a:lnSpc>
                <a:spcPts val="1289"/>
              </a:lnSpc>
              <a:spcBef>
                <a:spcPts val="2838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不启用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582291" y="3505755"/>
            <a:ext cx="1354648" cy="552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2h&lt;T</a:t>
            </a:r>
            <a:r>
              <a:rPr sz="1600" spc="14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&lt;24h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223504" y="3548828"/>
            <a:ext cx="486637" cy="1058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052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60 s</a:t>
            </a:r>
          </a:p>
          <a:p>
            <a:pPr marL="0" marR="0">
              <a:lnSpc>
                <a:spcPts val="1289"/>
              </a:lnSpc>
              <a:spcBef>
                <a:spcPts val="1448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180 s</a:t>
            </a:r>
          </a:p>
          <a:p>
            <a:pPr marL="68579" marR="0">
              <a:lnSpc>
                <a:spcPts val="1289"/>
              </a:lnSpc>
              <a:spcBef>
                <a:spcPts val="1496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 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975483" y="3595510"/>
            <a:ext cx="446660" cy="3655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0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37853" y="3896554"/>
            <a:ext cx="1176840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20.48 s</a:t>
            </a:r>
            <a:r>
              <a:rPr sz="1050" spc="13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10.24 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811256" y="4222690"/>
            <a:ext cx="750338" cy="683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2h+10min</a:t>
            </a:r>
          </a:p>
          <a:p>
            <a:pPr marL="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3h+10min</a:t>
            </a:r>
          </a:p>
          <a:p>
            <a:pPr marL="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4h+10min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394839" y="4482004"/>
            <a:ext cx="1729552" cy="773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5min&lt; </a:t>
            </a:r>
            <a:r>
              <a:rPr sz="1600" spc="-21">
                <a:solidFill>
                  <a:srgbClr val="000000"/>
                </a:solidFill>
                <a:latin typeface="Calibri"/>
                <a:cs typeface="Calibri"/>
              </a:rPr>
              <a:t>Tdata&lt;=2h</a:t>
            </a:r>
          </a:p>
          <a:p>
            <a:pPr marL="99059" marR="0">
              <a:lnSpc>
                <a:spcPts val="1596"/>
              </a:lnSpc>
              <a:spcBef>
                <a:spcPts val="398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JGCBTN+å®ä½"/>
                <a:cs typeface="JGCBTN+å®ä½"/>
              </a:rPr>
              <a:t>（需要评估）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237853" y="4472971"/>
            <a:ext cx="1176840" cy="1517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478" marR="0">
              <a:lnSpc>
                <a:spcPts val="1291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不启用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  <a:p>
            <a:pPr marL="0" marR="0">
              <a:lnSpc>
                <a:spcPts val="1289"/>
              </a:lnSpc>
              <a:spcBef>
                <a:spcPts val="3229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20.48 s</a:t>
            </a:r>
            <a:r>
              <a:rPr sz="1050" spc="13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10.24 s</a:t>
            </a:r>
          </a:p>
          <a:p>
            <a:pPr marL="141478" marR="0">
              <a:lnSpc>
                <a:spcPts val="1289"/>
              </a:lnSpc>
              <a:spcBef>
                <a:spcPts val="3278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不启用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eDRX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423025" y="4647251"/>
            <a:ext cx="1193161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psmC.eDRX0.ctnb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258556" y="4647251"/>
            <a:ext cx="418240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60 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509504" y="4696160"/>
            <a:ext cx="1355216" cy="53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12h+10min</a:t>
            </a:r>
            <a:r>
              <a:rPr sz="1600" baseline="-5714">
                <a:solidFill>
                  <a:srgbClr val="000000"/>
                </a:solidFill>
                <a:latin typeface="EULCWA+å¾®è½¯é�»"/>
                <a:cs typeface="EULCWA+å¾®è½¯é�»"/>
              </a:rPr>
              <a:t>（</a:t>
            </a: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默认）</a:t>
            </a:r>
          </a:p>
          <a:p>
            <a:pPr marL="26670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24h+10min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26389" y="4718240"/>
            <a:ext cx="1573470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监测上报类</a:t>
            </a:r>
            <a:r>
              <a:rPr sz="1050" spc="-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>
                <a:solidFill>
                  <a:srgbClr val="FFFFFF"/>
                </a:solidFill>
                <a:latin typeface="JGCBTN+å®ä½"/>
                <a:cs typeface="JGCBTN+å®ä½"/>
              </a:rPr>
              <a:t>（短周期）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157726" y="4825968"/>
            <a:ext cx="838200" cy="153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稍后休眠</a:t>
            </a:r>
          </a:p>
          <a:p>
            <a:pPr marL="0" marR="0">
              <a:lnSpc>
                <a:spcPts val="1200"/>
              </a:lnSpc>
              <a:spcBef>
                <a:spcPts val="334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立即休眠</a:t>
            </a:r>
          </a:p>
          <a:p>
            <a:pPr marL="0" marR="0">
              <a:lnSpc>
                <a:spcPts val="1200"/>
              </a:lnSpc>
              <a:spcBef>
                <a:spcPts val="3393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JGCBTN+å®ä½"/>
                <a:cs typeface="JGCBTN+å®ä½"/>
              </a:rPr>
              <a:t>稍后休眠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776204" y="5022790"/>
            <a:ext cx="818946" cy="523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48h+10min</a:t>
            </a:r>
          </a:p>
          <a:p>
            <a:pPr marL="0" marR="0">
              <a:lnSpc>
                <a:spcPts val="1260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72h+10min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18199" y="5050222"/>
            <a:ext cx="1203442" cy="711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3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psmF.eDRXC.ctnb</a:t>
            </a:r>
          </a:p>
          <a:p>
            <a:pPr marL="0" marR="0">
              <a:lnSpc>
                <a:spcPts val="1289"/>
              </a:lnSpc>
              <a:spcBef>
                <a:spcPts val="1449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psmA.eDRX0.ctnb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223504" y="5050222"/>
            <a:ext cx="486637" cy="711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180 s</a:t>
            </a:r>
          </a:p>
          <a:p>
            <a:pPr marL="68579" marR="0">
              <a:lnSpc>
                <a:spcPts val="1289"/>
              </a:lnSpc>
              <a:spcBef>
                <a:spcPts val="1449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 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29149" y="5223668"/>
            <a:ext cx="1056669" cy="364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91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JGCBTN+å®ä½"/>
                <a:cs typeface="JGCBTN+å®ä½"/>
              </a:rPr>
              <a:t>未来迁往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eMTC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493899" y="5636002"/>
            <a:ext cx="1528571" cy="773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248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 spc="-17">
                <a:solidFill>
                  <a:srgbClr val="000000"/>
                </a:solidFill>
                <a:latin typeface="Calibri"/>
                <a:cs typeface="Calibri"/>
              </a:rPr>
              <a:t>Tdata&lt;=5min</a:t>
            </a:r>
          </a:p>
          <a:p>
            <a:pPr marL="0" marR="0">
              <a:lnSpc>
                <a:spcPts val="1596"/>
              </a:lnSpc>
              <a:spcBef>
                <a:spcPts val="398"/>
              </a:spcBef>
              <a:spcAft>
                <a:spcPct val="0"/>
              </a:spcAft>
            </a:pPr>
            <a:r>
              <a:rPr sz="1600">
                <a:solidFill>
                  <a:srgbClr val="FF0000"/>
                </a:solidFill>
                <a:latin typeface="JGCBTN+å®ä½"/>
                <a:cs typeface="JGCBTN+å®ä½"/>
              </a:rPr>
              <a:t>（需要评估）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423025" y="5800970"/>
            <a:ext cx="1193161" cy="7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psmC.eDRX0.ctnb</a:t>
            </a:r>
          </a:p>
          <a:p>
            <a:pPr marL="3047" marR="0">
              <a:lnSpc>
                <a:spcPts val="1289"/>
              </a:lnSpc>
              <a:spcBef>
                <a:spcPts val="1886"/>
              </a:spcBef>
              <a:spcAft>
                <a:spcPct val="0"/>
              </a:spcAft>
            </a:pPr>
            <a:r>
              <a:rPr sz="1050" b="1">
                <a:solidFill>
                  <a:srgbClr val="000000"/>
                </a:solidFill>
                <a:latin typeface="Calibri"/>
                <a:cs typeface="Calibri"/>
              </a:rPr>
              <a:t>psmF.eDRXC.ctnb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258556" y="5800970"/>
            <a:ext cx="418240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60 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223504" y="6204220"/>
            <a:ext cx="486637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180 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237853" y="6204220"/>
            <a:ext cx="1176840" cy="36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9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20.48 s</a:t>
            </a:r>
            <a:r>
              <a:rPr sz="1050" spc="13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10.24 s</a:t>
            </a:r>
          </a:p>
        </p:txBody>
      </p:sp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46607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CKFFWV+å¾®è½¯é�»,Bold"/>
                <a:cs typeface="CKFFWV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TAHNMV+å¾®è½¯é�»,Bold"/>
                <a:cs typeface="TAHNMV+å¾®è½¯é�»,Bold"/>
              </a:rPr>
              <a:t>业务规划模板：</a:t>
            </a:r>
            <a:r>
              <a:rPr sz="3200" b="1" spc="115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>
                <a:solidFill>
                  <a:srgbClr val="C00000"/>
                </a:solidFill>
                <a:latin typeface="TAHNMV+å¾®è½¯é�»,Bold"/>
                <a:cs typeface="TAHNMV+å¾®è½¯é�»,Bold"/>
              </a:rPr>
              <a:t>下发控制类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0700" y="1219234"/>
            <a:ext cx="11430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TAHNMV+å¾®è½¯é�»,Bold"/>
                <a:cs typeface="TAHNMV+å¾®è½¯é�»,Bold"/>
              </a:rPr>
              <a:t>终端通信行为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58077" y="1219234"/>
            <a:ext cx="533704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TAHNMV+å¾®è½¯é�»,Bold"/>
                <a:cs typeface="TAHNMV+å¾®è½¯é�»,Bold"/>
              </a:rPr>
              <a:t>特点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0818" y="1219234"/>
            <a:ext cx="1600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TAHNMV+å¾®è½¯é�»,Bold"/>
                <a:cs typeface="TAHNMV+å¾®è½¯é�»,Bold"/>
              </a:rPr>
              <a:t>对应定时器参数规格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77463" y="1877856"/>
            <a:ext cx="839114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TAHNMV+å¾®è½¯é�»,Bold"/>
                <a:cs typeface="TAHNMV+å¾®è½¯é�»,Bold"/>
              </a:rPr>
              <a:t>运营要点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01870" y="1877856"/>
            <a:ext cx="572616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CKFFWV+å¾®è½¯é�»,Bold"/>
                <a:cs typeface="CKFFWV+å¾®è½¯é�»,Bold"/>
              </a:rPr>
              <a:t>APN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386" y="1981234"/>
            <a:ext cx="1553095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平台下发数据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TAHNMV+å¾®è½¯é�»,Bold"/>
                <a:cs typeface="TAHNMV+å¾®è½¯é�»,Bold"/>
              </a:rPr>
              <a:t>（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平均周期</a:t>
            </a:r>
            <a:r>
              <a:rPr sz="1200" spc="-27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Tdata</a:t>
            </a:r>
            <a:r>
              <a:rPr sz="1200" b="1">
                <a:solidFill>
                  <a:srgbClr val="000000"/>
                </a:solidFill>
                <a:latin typeface="TAHNMV+å¾®è½¯é�»,Bold"/>
                <a:cs typeface="TAHNMV+å¾®è½¯é�»,Bold"/>
              </a:rPr>
              <a:t>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94448" y="1981234"/>
            <a:ext cx="8382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下发控制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时延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30818" y="1981234"/>
            <a:ext cx="558706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66809" y="1981234"/>
            <a:ext cx="1502029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eDRX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寻</a:t>
            </a:r>
            <a:r>
              <a:rPr sz="1200" spc="10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eDRX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寻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8023" y="2070409"/>
            <a:ext cx="711707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WWEBQI+å®ä½"/>
                <a:cs typeface="WWEBQI+å®ä½"/>
              </a:rPr>
              <a:t>类别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85237" y="2072674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休眠方式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58077" y="2072674"/>
            <a:ext cx="839114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寻呼时延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707370" y="2072674"/>
            <a:ext cx="12954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位置更新定时器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30818" y="2164114"/>
            <a:ext cx="162179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激活定时器</a:t>
            </a:r>
            <a:r>
              <a:rPr sz="1200" spc="10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呼周期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87026" y="2164114"/>
            <a:ext cx="6858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呼窗口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10386" y="3078133"/>
            <a:ext cx="1241230" cy="431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1h</a:t>
            </a:r>
            <a:r>
              <a:rPr sz="1200" spc="-18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&lt;T</a:t>
            </a:r>
            <a:r>
              <a:rPr sz="8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data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&lt;24h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577463" y="3078133"/>
            <a:ext cx="1210309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可使用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NB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承载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801870" y="3078133"/>
            <a:ext cx="1544687" cy="1123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psm0.eDRXH.ctnb</a:t>
            </a:r>
          </a:p>
          <a:p>
            <a:pPr marL="0" marR="0">
              <a:lnSpc>
                <a:spcPts val="1583"/>
              </a:lnSpc>
              <a:spcBef>
                <a:spcPts val="3831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psm0.eDRXH.ctnb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58077" y="3078133"/>
            <a:ext cx="786061" cy="1123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655.36s</a:t>
            </a:r>
          </a:p>
          <a:p>
            <a:pPr marL="0" marR="0">
              <a:lnSpc>
                <a:spcPts val="1583"/>
              </a:lnSpc>
              <a:spcBef>
                <a:spcPts val="3831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655.36s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94448" y="3078133"/>
            <a:ext cx="728809" cy="1123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15</a:t>
            </a:r>
            <a:r>
              <a:rPr sz="1200" spc="-19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min</a:t>
            </a:r>
          </a:p>
          <a:p>
            <a:pPr marL="0" marR="0">
              <a:lnSpc>
                <a:spcPts val="1583"/>
              </a:lnSpc>
              <a:spcBef>
                <a:spcPts val="3831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15</a:t>
            </a:r>
            <a:r>
              <a:rPr sz="1200" spc="-19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min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66809" y="3078133"/>
            <a:ext cx="1454615" cy="1123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655.36s</a:t>
            </a:r>
            <a:r>
              <a:rPr sz="1200" spc="935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10.24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  <a:p>
            <a:pPr marL="0" marR="0">
              <a:lnSpc>
                <a:spcPts val="1583"/>
              </a:lnSpc>
              <a:spcBef>
                <a:spcPts val="3831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655.36s</a:t>
            </a:r>
            <a:r>
              <a:rPr sz="1200" spc="935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10.24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707370" y="3650523"/>
            <a:ext cx="1378001" cy="1710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2h+10min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3h+10min</a:t>
            </a:r>
          </a:p>
          <a:p>
            <a:pPr marL="0" marR="0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4h+10min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12h+10min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（默</a:t>
            </a:r>
          </a:p>
          <a:p>
            <a:pPr marL="0" marR="0">
              <a:lnSpc>
                <a:spcPts val="144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认）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24h+10min</a:t>
            </a:r>
          </a:p>
          <a:p>
            <a:pPr marL="0" marR="0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48h+10min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72h+10min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10386" y="3772188"/>
            <a:ext cx="1552913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5min&lt;</a:t>
            </a:r>
            <a:r>
              <a:rPr sz="1200" spc="-24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 spc="-18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Tdata&lt;=1h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785237" y="4290984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周期监听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330818" y="4290984"/>
            <a:ext cx="6858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不启用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06654" y="4325429"/>
            <a:ext cx="872864" cy="33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56"/>
              </a:lnSpc>
              <a:spcBef>
                <a:spcPct val="0"/>
              </a:spcBef>
              <a:spcAft>
                <a:spcPct val="0"/>
              </a:spcAft>
            </a:pPr>
            <a:r>
              <a:rPr sz="1050" spc="10">
                <a:solidFill>
                  <a:srgbClr val="FFFFFF"/>
                </a:solidFill>
                <a:latin typeface="WWEBQI+å®ä½"/>
                <a:cs typeface="WWEBQI+å®ä½"/>
              </a:rPr>
              <a:t>下发控制类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01870" y="4360452"/>
            <a:ext cx="1542901" cy="912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psm0.eDRXD.ctnb</a:t>
            </a:r>
          </a:p>
          <a:p>
            <a:pPr marL="0" marR="0">
              <a:lnSpc>
                <a:spcPts val="1586"/>
              </a:lnSpc>
              <a:spcBef>
                <a:spcPts val="221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psm0.eDRXC.ctnb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58077" y="4360452"/>
            <a:ext cx="735716" cy="912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40.96</a:t>
            </a:r>
            <a:r>
              <a:rPr sz="1200" spc="-41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  <a:p>
            <a:pPr marL="0" marR="0">
              <a:lnSpc>
                <a:spcPts val="1586"/>
              </a:lnSpc>
              <a:spcBef>
                <a:spcPts val="221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20.48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394448" y="4360452"/>
            <a:ext cx="639045" cy="912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</a:t>
            </a:r>
            <a:r>
              <a:rPr sz="1200" spc="-16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min</a:t>
            </a:r>
          </a:p>
          <a:p>
            <a:pPr marL="0" marR="0">
              <a:lnSpc>
                <a:spcPts val="1586"/>
              </a:lnSpc>
              <a:spcBef>
                <a:spcPts val="221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30</a:t>
            </a:r>
            <a:r>
              <a:rPr sz="1200" spc="-14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66809" y="4360452"/>
            <a:ext cx="1455016" cy="912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40.96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  <a:r>
              <a:rPr sz="1200" spc="1333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10.24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  <a:p>
            <a:pPr marL="0" marR="0">
              <a:lnSpc>
                <a:spcPts val="1586"/>
              </a:lnSpc>
              <a:spcBef>
                <a:spcPts val="221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20.48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  <a:r>
              <a:rPr sz="1200" spc="1331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10.24</a:t>
            </a:r>
            <a:r>
              <a:rPr sz="1200" spc="-42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577463" y="4637821"/>
            <a:ext cx="126288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未来迁往</a:t>
            </a:r>
            <a:r>
              <a:rPr sz="1200" spc="-19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eMTC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10386" y="4985038"/>
            <a:ext cx="1231403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4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Tdata&lt;=5min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801870" y="5467486"/>
            <a:ext cx="1517092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psm0.eDRX0.ctnb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458077" y="5467486"/>
            <a:ext cx="59236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2~3s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394448" y="5467486"/>
            <a:ext cx="521343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10</a:t>
            </a:r>
            <a:r>
              <a:rPr sz="1200" spc="-19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266809" y="5467486"/>
            <a:ext cx="1152449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使用</a:t>
            </a:r>
            <a:r>
              <a:rPr sz="1200">
                <a:solidFill>
                  <a:srgbClr val="000000"/>
                </a:solidFill>
                <a:latin typeface="KOUIFL+å¾®è½¯é�»"/>
                <a:cs typeface="KOUIFL+å¾®è½¯é�»"/>
              </a:rPr>
              <a:t>DRX</a:t>
            </a:r>
            <a:r>
              <a:rPr sz="1200">
                <a:solidFill>
                  <a:srgbClr val="000000"/>
                </a:solidFill>
                <a:latin typeface="IVQQLL+å¾®è½¯é�»"/>
                <a:cs typeface="IVQQLL+å¾®è½¯é�»"/>
              </a:rPr>
              <a:t>周期</a:t>
            </a:r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2645664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LSWWN+å¾®è½¯é�»,Bold"/>
                <a:cs typeface="QLSWWN+å¾®è½¯é�»,Bold"/>
              </a:rPr>
              <a:t>综合定制类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9959" y="1582835"/>
            <a:ext cx="11430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QLSWWN+å¾®è½¯é�»,Bold"/>
                <a:cs typeface="QLSWWN+å¾®è½¯é�»,Bold"/>
              </a:rPr>
              <a:t>终端通信行为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18834" y="1582835"/>
            <a:ext cx="808609" cy="762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QLSWWN+å¾®è½¯é�»,Bold"/>
                <a:cs typeface="QLSWWN+å¾®è½¯é�»,Bold"/>
              </a:rPr>
              <a:t>特点</a:t>
            </a:r>
          </a:p>
          <a:p>
            <a:pPr marL="275209" marR="0">
              <a:lnSpc>
                <a:spcPts val="1583"/>
              </a:lnSpc>
              <a:spcBef>
                <a:spcPts val="1039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下发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5159" y="1582835"/>
            <a:ext cx="1602638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QLSWWN+å¾®è½¯é�»,Bold"/>
                <a:cs typeface="QLSWWN+å¾®è½¯é�»,Bold"/>
              </a:rPr>
              <a:t>对应定时器参数规格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05751" y="1881539"/>
            <a:ext cx="1440180" cy="819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76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PSM </a:t>
            </a: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激活定时器</a:t>
            </a:r>
          </a:p>
          <a:p>
            <a:pPr marL="0" marR="0">
              <a:lnSpc>
                <a:spcPts val="1583"/>
              </a:lnSpc>
              <a:spcBef>
                <a:spcPts val="1485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（</a:t>
            </a: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Active</a:t>
            </a:r>
            <a:r>
              <a:rPr sz="1200" spc="1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Timer</a:t>
            </a: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57358" y="1881539"/>
            <a:ext cx="12954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位置更新定时器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69375" y="1915956"/>
            <a:ext cx="1179807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eDRX</a:t>
            </a:r>
            <a:r>
              <a:rPr sz="1200" spc="838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eDRX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37102" y="1972979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QLSWWN+å¾®è½¯é�»,Bold"/>
                <a:cs typeface="QLSWWN+å¾®è½¯é�»,Bold"/>
              </a:rPr>
              <a:t>运营要点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10302" y="1972979"/>
            <a:ext cx="572616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FQHWOH+å¾®è½¯é�»,Bold"/>
                <a:cs typeface="FQHWOH+å¾®è½¯é�»,Bold"/>
              </a:rPr>
              <a:t>APN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42990" y="2007396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寻呼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时延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81404" y="2098836"/>
            <a:ext cx="1143000" cy="1494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平台下发数据</a:t>
            </a:r>
          </a:p>
          <a:p>
            <a:pPr marL="152349" marR="0">
              <a:lnSpc>
                <a:spcPts val="1583"/>
              </a:lnSpc>
              <a:spcBef>
                <a:spcPts val="6799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平台可控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90216" y="2098836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休眠方式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94043" y="2098836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控制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时延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969375" y="2098836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寻呼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周期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20682" y="2098836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寻呼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窗口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07161" y="2128932"/>
            <a:ext cx="491489" cy="349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4"/>
              </a:lnSpc>
              <a:spcBef>
                <a:spcPct val="0"/>
              </a:spcBef>
              <a:spcAft>
                <a:spcPct val="0"/>
              </a:spcAft>
            </a:pPr>
            <a:r>
              <a:rPr sz="1100" spc="16">
                <a:solidFill>
                  <a:srgbClr val="FFFFFF"/>
                </a:solidFill>
                <a:latin typeface="FVMLLS+å®ä½"/>
                <a:cs typeface="FVMLLS+å®ä½"/>
              </a:rPr>
              <a:t>类别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30282" y="2179862"/>
            <a:ext cx="1751076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（</a:t>
            </a:r>
            <a:r>
              <a:rPr sz="1200" spc="-58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TAU</a:t>
            </a:r>
            <a:r>
              <a:rPr sz="1200" spc="65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 </a:t>
            </a: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Timer&gt; </a:t>
            </a: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数据上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585958" y="2362742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报周期）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12806" y="2614837"/>
            <a:ext cx="983164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2h+10min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3h+10min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163810" y="2980598"/>
            <a:ext cx="1682496" cy="795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996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4h+10min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12h+10min</a:t>
            </a: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（默认）</a:t>
            </a:r>
          </a:p>
          <a:p>
            <a:pPr marL="30480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24h+10min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490216" y="3072037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长期休眠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89269" y="3072037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终端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控制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40703" y="3072037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终端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控制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969375" y="3072037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终端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控制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20682" y="3072037"/>
            <a:ext cx="533400" cy="612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终端</a:t>
            </a:r>
          </a:p>
          <a:p>
            <a:pPr marL="0" marR="0">
              <a:lnSpc>
                <a:spcPts val="1439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控制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07161" y="3109753"/>
            <a:ext cx="491489" cy="517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4"/>
              </a:lnSpc>
              <a:spcBef>
                <a:spcPct val="0"/>
              </a:spcBef>
              <a:spcAft>
                <a:spcPct val="0"/>
              </a:spcAft>
            </a:pPr>
            <a:r>
              <a:rPr sz="1100" spc="16">
                <a:solidFill>
                  <a:srgbClr val="FFFFFF"/>
                </a:solidFill>
                <a:latin typeface="FVMLLS+å®ä½"/>
                <a:cs typeface="FVMLLS+å®ä½"/>
              </a:rPr>
              <a:t>综合</a:t>
            </a:r>
          </a:p>
          <a:p>
            <a:pPr marL="0" marR="0">
              <a:lnSpc>
                <a:spcPts val="1104"/>
              </a:lnSpc>
              <a:spcBef>
                <a:spcPts val="215"/>
              </a:spcBef>
              <a:spcAft>
                <a:spcPct val="0"/>
              </a:spcAft>
            </a:pPr>
            <a:r>
              <a:rPr sz="1100" spc="16">
                <a:solidFill>
                  <a:srgbClr val="FFFFFF"/>
                </a:solidFill>
                <a:latin typeface="FVMLLS+å®ä½"/>
                <a:cs typeface="FVMLLS+å®ä½"/>
              </a:rPr>
              <a:t>定制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584702" y="3163477"/>
            <a:ext cx="11430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灵活休眠策略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14570" y="3163477"/>
            <a:ext cx="1246286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spc="-1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ue.prefer.ctnb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705979" y="3163477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终端控制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337816" y="3254917"/>
            <a:ext cx="11430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RCPJHL+å¾®è½¯é�»"/>
                <a:cs typeface="RCPJHL+å¾®è½¯é�»"/>
              </a:rPr>
              <a:t>或周期性监听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468610" y="3528915"/>
            <a:ext cx="1072019" cy="613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6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48h+10min</a:t>
            </a:r>
          </a:p>
          <a:p>
            <a:pPr marL="0" marR="0">
              <a:lnSpc>
                <a:spcPts val="144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SQBEUA+å¾®è½¯é�»"/>
                <a:cs typeface="SQBEUA+å¾®è½¯é�»"/>
              </a:rPr>
              <a:t>72h+10min</a:t>
            </a:r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269407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CODOOM+å¾®è½¯é�»,Bold"/>
                <a:cs typeface="CODOOM+å¾®è½¯é�»,Bold"/>
              </a:rPr>
              <a:t>NB</a:t>
            </a:r>
            <a:r>
              <a:rPr sz="3200" b="1">
                <a:solidFill>
                  <a:srgbClr val="C00000"/>
                </a:solidFill>
                <a:latin typeface="SGLTHS+å¾®è½¯é�»,Bold"/>
                <a:cs typeface="SGLTHS+å¾®è½¯é�»,Bold"/>
              </a:rPr>
              <a:t>的计费方法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2178" y="936768"/>
            <a:ext cx="10332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KPRCOA+å®ä½"/>
                <a:cs typeface="KPRCOA+å®ä½"/>
              </a:rPr>
              <a:t>NB</a:t>
            </a:r>
            <a:r>
              <a:rPr sz="1800" spc="12">
                <a:solidFill>
                  <a:srgbClr val="000000"/>
                </a:solidFill>
                <a:latin typeface="PCPTUO+å®ä½"/>
                <a:cs typeface="PCPTUO+å®ä½"/>
              </a:rPr>
              <a:t>设备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50452" y="959627"/>
            <a:ext cx="688847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KPRCOA+å®ä½"/>
                <a:cs typeface="KPRCOA+å®ä½"/>
              </a:rPr>
              <a:t>IoT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08741" y="971224"/>
            <a:ext cx="71170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CPTUO+å®ä½"/>
                <a:cs typeface="PCPTUO+å®ä½"/>
              </a:rPr>
              <a:t>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7517" y="1006403"/>
            <a:ext cx="7044049" cy="112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PCPTUO+å®ä½"/>
                <a:cs typeface="PCPTUO+å®ä½"/>
              </a:rPr>
              <a:t>业务消息定义：含有业务语义的，非协议层完</a:t>
            </a:r>
          </a:p>
          <a:p>
            <a:pPr marL="0" marR="0">
              <a:lnSpc>
                <a:spcPts val="2400"/>
              </a:lnSpc>
              <a:spcBef>
                <a:spcPts val="481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PCPTUO+å®ä½"/>
                <a:cs typeface="PCPTUO+å®ä½"/>
              </a:rPr>
              <a:t>成交互的，应用层（包括私有协议）的报文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48905" y="1289359"/>
            <a:ext cx="1604010" cy="759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DTLS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握手（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3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次）</a:t>
            </a:r>
          </a:p>
          <a:p>
            <a:pPr marL="219201" marR="0">
              <a:lnSpc>
                <a:spcPts val="1404"/>
              </a:lnSpc>
              <a:spcBef>
                <a:spcPts val="1075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确认（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3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次）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75827" y="1909444"/>
            <a:ext cx="365866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83244" y="1928804"/>
            <a:ext cx="623316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注册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9638" y="2035952"/>
            <a:ext cx="3054022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PCPTUO+å®ä½"/>
                <a:cs typeface="PCPTUO+å®ä½"/>
              </a:rPr>
              <a:t>含有业务属性的应</a:t>
            </a:r>
          </a:p>
          <a:p>
            <a:pPr marL="2198471" marR="0">
              <a:lnSpc>
                <a:spcPts val="71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PCPTUO+å®ä½"/>
                <a:cs typeface="PCPTUO+å®ä½"/>
              </a:rPr>
              <a:t>计费</a:t>
            </a:r>
          </a:p>
          <a:p>
            <a:pPr marL="0" marR="0">
              <a:lnSpc>
                <a:spcPts val="144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PCPTUO+å®ä½"/>
                <a:cs typeface="PCPTUO+å®ä½"/>
              </a:rPr>
              <a:t>用层消息计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51594" y="2052081"/>
            <a:ext cx="1714500" cy="84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PCPTUO+å®ä½"/>
                <a:cs typeface="PCPTUO+å®ä½"/>
              </a:rPr>
              <a:t>只在设备上电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>
                <a:solidFill>
                  <a:srgbClr val="C00000"/>
                </a:solidFill>
                <a:latin typeface="PCPTUO+å®ä½"/>
                <a:cs typeface="PCPTUO+å®ä½"/>
              </a:rPr>
              <a:t>时执行一次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33030" y="2247701"/>
            <a:ext cx="160515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确认（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）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65338" y="2522910"/>
            <a:ext cx="623316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订阅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77986" y="2513837"/>
            <a:ext cx="366755" cy="900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2</a:t>
            </a:r>
          </a:p>
          <a:p>
            <a:pPr marL="889" marR="0">
              <a:lnSpc>
                <a:spcPts val="1568"/>
              </a:lnSpc>
              <a:spcBef>
                <a:spcPts val="1801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46822" y="2885876"/>
            <a:ext cx="97993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数据上报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58261" y="2993906"/>
            <a:ext cx="2403043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MQTT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握手（</a:t>
            </a: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没有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15377" y="3143813"/>
            <a:ext cx="160477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确认（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）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8523" y="3230681"/>
            <a:ext cx="6937783" cy="66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LWM2M/TUP</a:t>
            </a:r>
            <a:r>
              <a:rPr sz="1400" spc="906">
                <a:solidFill>
                  <a:srgbClr val="000000"/>
                </a:solidFill>
                <a:latin typeface="KPRCOA+å®ä½"/>
                <a:cs typeface="KPRCOA+å®ä½"/>
              </a:rPr>
              <a:t> 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CoAP/MQTT</a:t>
            </a:r>
          </a:p>
          <a:p>
            <a:pPr marL="2829737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握手）、</a:t>
            </a: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和</a:t>
            </a: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MQTT</a:t>
            </a:r>
          </a:p>
          <a:p>
            <a:pPr marL="5346751" marR="0">
              <a:lnSpc>
                <a:spcPts val="638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PCPTUO+å®ä½"/>
                <a:cs typeface="PCPTUO+å®ä½"/>
              </a:rPr>
              <a:t>不计费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81465" y="3423340"/>
            <a:ext cx="623316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解码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82547" y="3444295"/>
            <a:ext cx="97993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私有协议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890760" y="3489126"/>
            <a:ext cx="97993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数据推送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58261" y="3543189"/>
            <a:ext cx="2287829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协议栈自身消息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0165" y="3725338"/>
            <a:ext cx="1071849" cy="445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CoAP/MQTT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197975" y="4012112"/>
            <a:ext cx="2557043" cy="452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编码</a:t>
            </a:r>
            <a:r>
              <a:rPr sz="1400" spc="3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命令下发（关闭阀门）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64361" y="4049704"/>
            <a:ext cx="981180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DTLS/TLS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882763" y="4106981"/>
            <a:ext cx="97993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命令下发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834374" y="4208144"/>
            <a:ext cx="365866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8557" y="4377619"/>
            <a:ext cx="892739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UDP/TCP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34021" y="4358696"/>
            <a:ext cx="160477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确认（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）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358261" y="4401828"/>
            <a:ext cx="2403043" cy="8463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DTLS/TLS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握手消息、</a:t>
            </a:r>
          </a:p>
          <a:p>
            <a:pPr marL="0" marR="0">
              <a:lnSpc>
                <a:spcPts val="1800"/>
              </a:lnSpc>
              <a:spcBef>
                <a:spcPts val="36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800">
                <a:solidFill>
                  <a:srgbClr val="000000"/>
                </a:solidFill>
                <a:latin typeface="PCPTUO+å®ä½"/>
                <a:cs typeface="PCPTUO+å®ä½"/>
              </a:rPr>
              <a:t>确认消息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853938" y="4507880"/>
            <a:ext cx="10287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PCPTUO+å®ä½"/>
                <a:cs typeface="PCPTUO+å®ä½"/>
              </a:rPr>
              <a:t>不计费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460868" y="4615616"/>
            <a:ext cx="205054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命令响应（关阀成功）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332611" y="4663234"/>
            <a:ext cx="445922" cy="445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IP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987917" y="4682108"/>
            <a:ext cx="365866" cy="4659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552690" y="4869609"/>
            <a:ext cx="1606296" cy="445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ACK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确认（</a:t>
            </a:r>
            <a:r>
              <a:rPr sz="1400">
                <a:solidFill>
                  <a:srgbClr val="000000"/>
                </a:solidFill>
                <a:latin typeface="KPRCOA+å®ä½"/>
                <a:cs typeface="KPRCOA+å®ä½"/>
              </a:rPr>
              <a:t>CoAP</a:t>
            </a: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）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190990" y="5139610"/>
            <a:ext cx="623925" cy="445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解码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419209" y="5460268"/>
            <a:ext cx="2050542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PCPTUO+å®ä½"/>
                <a:cs typeface="PCPTUO+å®ä½"/>
              </a:rPr>
              <a:t>命令响应（关阀成功）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195439" y="5779469"/>
            <a:ext cx="4634167" cy="1080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PCPTUO+å®ä½"/>
                <a:cs typeface="PCPTUO+å®ä½"/>
              </a:rPr>
              <a:t>上图统计为</a:t>
            </a:r>
            <a:r>
              <a:rPr sz="1600">
                <a:solidFill>
                  <a:srgbClr val="C00000"/>
                </a:solidFill>
                <a:latin typeface="KPRCOA+å®ä½"/>
                <a:cs typeface="KPRCOA+å®ä½"/>
              </a:rPr>
              <a:t>3</a:t>
            </a:r>
            <a:r>
              <a:rPr sz="1600">
                <a:solidFill>
                  <a:srgbClr val="C00000"/>
                </a:solidFill>
                <a:latin typeface="PCPTUO+å®ä½"/>
                <a:cs typeface="PCPTUO+å®ä½"/>
              </a:rPr>
              <a:t>条上行消息、</a:t>
            </a:r>
            <a:r>
              <a:rPr sz="1600">
                <a:solidFill>
                  <a:srgbClr val="C00000"/>
                </a:solidFill>
                <a:latin typeface="KPRCOA+å®ä½"/>
                <a:cs typeface="KPRCOA+å®ä½"/>
              </a:rPr>
              <a:t>2</a:t>
            </a:r>
            <a:r>
              <a:rPr sz="1600">
                <a:solidFill>
                  <a:srgbClr val="C00000"/>
                </a:solidFill>
                <a:latin typeface="PCPTUO+å®ä½"/>
                <a:cs typeface="PCPTUO+å®ä½"/>
              </a:rPr>
              <a:t>条下行消息</a:t>
            </a:r>
          </a:p>
          <a:p>
            <a:pPr marL="0" marR="0">
              <a:lnSpc>
                <a:spcPts val="1800"/>
              </a:lnSpc>
              <a:spcBef>
                <a:spcPts val="324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PCPTUO+å®ä½"/>
                <a:cs typeface="PCPTUO+å®ä½"/>
              </a:rPr>
              <a:t>说明，订阅消息在</a:t>
            </a:r>
            <a:r>
              <a:rPr sz="1800" spc="12">
                <a:solidFill>
                  <a:srgbClr val="C00000"/>
                </a:solidFill>
                <a:latin typeface="KPRCOA+å®ä½"/>
                <a:cs typeface="KPRCOA+å®ä½"/>
              </a:rPr>
              <a:t>LWM2M</a:t>
            </a:r>
            <a:r>
              <a:rPr sz="1800" spc="12">
                <a:solidFill>
                  <a:srgbClr val="C00000"/>
                </a:solidFill>
                <a:latin typeface="PCPTUO+å®ä½"/>
                <a:cs typeface="PCPTUO+å®ä½"/>
              </a:rPr>
              <a:t>场景，可能有多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PCPTUO+å®ä½"/>
                <a:cs typeface="PCPTUO+å®ä½"/>
              </a:rPr>
              <a:t>条下行消息，取决于上报的资源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09041" y="5907819"/>
            <a:ext cx="688357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PCPTUO+å®ä½"/>
                <a:cs typeface="PCPTUO+å®ä½"/>
              </a:rPr>
              <a:t>说明：协议层重传消息不计费。比如网络问题引起的</a:t>
            </a:r>
            <a:r>
              <a:rPr sz="1800" spc="12">
                <a:solidFill>
                  <a:srgbClr val="C00000"/>
                </a:solidFill>
                <a:latin typeface="KPRCOA+å®ä½"/>
                <a:cs typeface="KPRCOA+å®ä½"/>
              </a:rPr>
              <a:t>CoAP</a:t>
            </a:r>
            <a:r>
              <a:rPr sz="1800">
                <a:solidFill>
                  <a:srgbClr val="C00000"/>
                </a:solidFill>
                <a:latin typeface="PCPTUO+å®ä½"/>
                <a:cs typeface="PCPTUO+å®ä½"/>
              </a:rPr>
              <a:t>消</a:t>
            </a:r>
          </a:p>
          <a:p>
            <a:pPr marL="0" marR="0">
              <a:lnSpc>
                <a:spcPts val="1800"/>
              </a:lnSpc>
              <a:spcBef>
                <a:spcPts val="362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PCPTUO+å®ä½"/>
                <a:cs typeface="PCPTUO+å®ä½"/>
              </a:rPr>
              <a:t>息重传，不统计为计费消息。</a:t>
            </a:r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982915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NDVII+å¾®è½¯é�»,Bold"/>
                <a:cs typeface="GNDVII+å¾®è½¯é�»,Bold"/>
              </a:rPr>
              <a:t>业务上报消息</a:t>
            </a:r>
            <a:r>
              <a:rPr sz="3200" b="1">
                <a:solidFill>
                  <a:srgbClr val="C00000"/>
                </a:solidFill>
                <a:latin typeface="JOTFDU+å¾®è½¯é�»,Bold"/>
                <a:cs typeface="JOTFDU+å¾®è½¯é�»,Bold"/>
              </a:rPr>
              <a:t>1</a:t>
            </a:r>
            <a:r>
              <a:rPr sz="3200" b="1">
                <a:solidFill>
                  <a:srgbClr val="C00000"/>
                </a:solidFill>
                <a:latin typeface="GNDVII+å¾®è½¯é�»,Bold"/>
                <a:cs typeface="GNDVII+å¾®è½¯é�»,Bold"/>
              </a:rPr>
              <a:t>：</a:t>
            </a:r>
            <a:r>
              <a:rPr sz="3200" b="1">
                <a:solidFill>
                  <a:srgbClr val="C00000"/>
                </a:solidFill>
                <a:latin typeface="JOTFDU+å¾®è½¯é�»,Bold"/>
                <a:cs typeface="JOTFDU+å¾®è½¯é�»,Bold"/>
              </a:rPr>
              <a:t>CoAP</a:t>
            </a:r>
            <a:r>
              <a:rPr sz="3200" b="1">
                <a:solidFill>
                  <a:srgbClr val="C00000"/>
                </a:solidFill>
                <a:latin typeface="GNDVII+å¾®è½¯é�»,Bold"/>
                <a:cs typeface="GNDVII+å¾®è½¯é�»,Bold"/>
              </a:rPr>
              <a:t>消息</a:t>
            </a:r>
            <a:r>
              <a:rPr sz="3200" b="1">
                <a:solidFill>
                  <a:srgbClr val="C00000"/>
                </a:solidFill>
                <a:latin typeface="JOTFDU+å¾®è½¯é�»,Bold"/>
                <a:cs typeface="JOTFDU+å¾®è½¯é�»,Bold"/>
              </a:rPr>
              <a:t>NON</a:t>
            </a:r>
            <a:r>
              <a:rPr sz="3200" b="1">
                <a:solidFill>
                  <a:srgbClr val="C00000"/>
                </a:solidFill>
                <a:latin typeface="GNDVII+å¾®è½¯é�»,Bold"/>
                <a:cs typeface="GNDVII+å¾®è½¯é�»,Bold"/>
              </a:rPr>
              <a:t>模式，无</a:t>
            </a:r>
            <a:r>
              <a:rPr sz="3200" b="1" spc="-25">
                <a:solidFill>
                  <a:srgbClr val="C00000"/>
                </a:solidFill>
                <a:latin typeface="JOTFDU+å¾®è½¯é�»,Bold"/>
                <a:cs typeface="JOTFDU+å¾®è½¯é�»,Bold"/>
              </a:rPr>
              <a:t>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4089" y="1133037"/>
            <a:ext cx="1908048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NDVII+å¾®è½¯é�»,Bold"/>
                <a:cs typeface="GNDVII+å¾®è½¯é�»,Bold"/>
              </a:rPr>
              <a:t>上报无需响应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3937" y="1133037"/>
            <a:ext cx="3149642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NDVII+å¾®è½¯é�»,Bold"/>
                <a:cs typeface="GNDVII+å¾®è½¯é�»,Bold"/>
              </a:rPr>
              <a:t>上报</a:t>
            </a:r>
            <a:r>
              <a:rPr sz="2000" b="1">
                <a:solidFill>
                  <a:srgbClr val="FFFFFF"/>
                </a:solidFill>
                <a:latin typeface="JOTFDU+å¾®è½¯é�»,Bold"/>
                <a:cs typeface="JOTFDU+å¾®è½¯é�»,Bold"/>
              </a:rPr>
              <a:t>+</a:t>
            </a:r>
            <a:r>
              <a:rPr sz="2000" b="1">
                <a:solidFill>
                  <a:srgbClr val="FFFFFF"/>
                </a:solidFill>
                <a:latin typeface="GNDVII+å¾®è½¯é�»,Bold"/>
                <a:cs typeface="GNDVII+å¾®è½¯é�»,Bold"/>
              </a:rPr>
              <a:t>响应（平台发起）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48269" y="1133037"/>
            <a:ext cx="3735011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NDVII+å¾®è½¯é�»,Bold"/>
                <a:cs typeface="GNDVII+å¾®è½¯é�»,Bold"/>
              </a:rPr>
              <a:t>上报</a:t>
            </a:r>
            <a:r>
              <a:rPr sz="2000" b="1">
                <a:solidFill>
                  <a:srgbClr val="FFFFFF"/>
                </a:solidFill>
                <a:latin typeface="JOTFDU+å¾®è½¯é�»,Bold"/>
                <a:cs typeface="JOTFDU+å¾®è½¯é�»,Bold"/>
              </a:rPr>
              <a:t>+</a:t>
            </a:r>
            <a:r>
              <a:rPr sz="2000" b="1">
                <a:solidFill>
                  <a:srgbClr val="FFFFFF"/>
                </a:solidFill>
                <a:latin typeface="GNDVII+å¾®è½¯é�»,Bold"/>
                <a:cs typeface="GNDVII+å¾®è½¯é�»,Bold"/>
              </a:rPr>
              <a:t>响应（上层应用发起）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116" y="1839012"/>
            <a:ext cx="1150924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终端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33777" y="1839012"/>
            <a:ext cx="1170431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平台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2037" y="1839012"/>
            <a:ext cx="115062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终端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85155" y="1839012"/>
            <a:ext cx="1170432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平台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61327" y="1822814"/>
            <a:ext cx="1151331" cy="645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终端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63533" y="1822814"/>
            <a:ext cx="1171115" cy="645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JOTFDU+å¾®è½¯é�»,Bold"/>
                <a:cs typeface="JOTFDU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平台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843895" y="1860914"/>
            <a:ext cx="1258519" cy="645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GNDVII+å¾®è½¯é�»,Bold"/>
                <a:cs typeface="GNDVII+å¾®è½¯é�»,Bold"/>
              </a:rPr>
              <a:t>上层应用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23176" y="2558830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PETRMW+å¾®è½¯é�»"/>
                <a:cs typeface="PETRMW+å¾®è½¯é�»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82966" y="2681765"/>
            <a:ext cx="103936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ETRMW+å¾®è½¯é�»"/>
                <a:cs typeface="PETRMW+å¾®è½¯é�»"/>
              </a:rPr>
              <a:t>CoAP</a:t>
            </a: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数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42334" y="2701705"/>
            <a:ext cx="317971" cy="1010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PETRMW+å¾®è½¯é�»"/>
                <a:cs typeface="PETRMW+å¾®è½¯é�»"/>
              </a:rPr>
              <a:t>1</a:t>
            </a:r>
          </a:p>
          <a:p>
            <a:pPr marL="0" marR="0">
              <a:lnSpc>
                <a:spcPts val="1583"/>
              </a:lnSpc>
              <a:spcBef>
                <a:spcPts val="2991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PETRMW+å¾®è½¯é�»"/>
                <a:cs typeface="PETRMW+å¾®è½¯é�»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73219" y="2811940"/>
            <a:ext cx="1342262" cy="1194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202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ETRMW+å¾®è½¯é�»"/>
                <a:cs typeface="PETRMW+å¾®è½¯é�»"/>
              </a:rPr>
              <a:t>CoAP</a:t>
            </a: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数据</a:t>
            </a:r>
          </a:p>
          <a:p>
            <a:pPr marL="0" marR="0">
              <a:lnSpc>
                <a:spcPts val="2106"/>
              </a:lnSpc>
              <a:spcBef>
                <a:spcPts val="279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ETRMW+å¾®è½¯é�»"/>
                <a:cs typeface="PETRMW+å¾®è½¯é�»"/>
              </a:rPr>
              <a:t>CoAP</a:t>
            </a: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响应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3841" y="2844004"/>
            <a:ext cx="318150" cy="43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6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PETRMW+å¾®è½¯é�»"/>
                <a:cs typeface="PETRMW+å¾®è½¯é�»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2966" y="2925605"/>
            <a:ext cx="507492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据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68882" y="2945036"/>
            <a:ext cx="124206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ETRMW+å¾®è½¯é�»"/>
                <a:cs typeface="PETRMW+å¾®è½¯é�»"/>
              </a:rPr>
              <a:t>CoAP</a:t>
            </a: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数据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91395" y="2948465"/>
            <a:ext cx="1115568" cy="896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数据请求</a:t>
            </a:r>
          </a:p>
          <a:p>
            <a:pPr marL="0" marR="0">
              <a:lnSpc>
                <a:spcPts val="2109"/>
              </a:lnSpc>
              <a:spcBef>
                <a:spcPts val="48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响应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42353" y="3425605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PETRMW+å¾®è½¯é�»"/>
                <a:cs typeface="PETRMW+å¾®è½¯é�»"/>
              </a:rPr>
              <a:t>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87538" y="3571146"/>
            <a:ext cx="124206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PETRMW+å¾®è½¯é�»"/>
                <a:cs typeface="PETRMW+å¾®è½¯é�»"/>
              </a:rPr>
              <a:t>CoAP</a:t>
            </a: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响应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30319" y="3678461"/>
            <a:ext cx="192633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LKHGMV+å¾®è½¯é�»"/>
                <a:cs typeface="LKHGMV+å¾®è½¯é�»"/>
              </a:rPr>
              <a:t>（通过平台下发）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291463" y="4789711"/>
            <a:ext cx="1437123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1</a:t>
            </a:r>
          </a:p>
          <a:p>
            <a:pPr marL="0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53407" y="4789711"/>
            <a:ext cx="1437123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1</a:t>
            </a:r>
          </a:p>
          <a:p>
            <a:pPr marL="0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53170" y="4789711"/>
            <a:ext cx="1437124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1</a:t>
            </a:r>
          </a:p>
          <a:p>
            <a:pPr marL="0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LKHGMV+å¾®è½¯é�»"/>
                <a:cs typeface="LKHGMV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PETRMW+å¾®è½¯é�»"/>
                <a:cs typeface="PETRMW+å¾®è½¯é�»"/>
              </a:rPr>
              <a:t>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48537" y="5956592"/>
            <a:ext cx="11976567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C00000"/>
                </a:solidFill>
                <a:latin typeface="UTRHAD+å®ä½"/>
                <a:cs typeface="UTRHAD+å®ä½"/>
              </a:rPr>
              <a:t>说明：平台发起响应。表示针对上报消息，平台插件可以提供回复响应的功能</a:t>
            </a:r>
          </a:p>
        </p:txBody>
      </p:sp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974729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LKVTI+å¾®è½¯é�»,Bold"/>
                <a:cs typeface="GLKVTI+å¾®è½¯é�»,Bold"/>
              </a:rPr>
              <a:t>业务上报消息</a:t>
            </a:r>
            <a:r>
              <a:rPr sz="3200" b="1">
                <a:solidFill>
                  <a:srgbClr val="C00000"/>
                </a:solidFill>
                <a:latin typeface="FAVJGK+å¾®è½¯é�»,Bold"/>
                <a:cs typeface="FAVJGK+å¾®è½¯é�»,Bold"/>
              </a:rPr>
              <a:t>2</a:t>
            </a:r>
            <a:r>
              <a:rPr sz="3200" b="1">
                <a:solidFill>
                  <a:srgbClr val="C00000"/>
                </a:solidFill>
                <a:latin typeface="GLKVTI+å¾®è½¯é�»,Bold"/>
                <a:cs typeface="GLKVTI+å¾®è½¯é�»,Bold"/>
              </a:rPr>
              <a:t>：</a:t>
            </a:r>
            <a:r>
              <a:rPr sz="3200" b="1">
                <a:solidFill>
                  <a:srgbClr val="C00000"/>
                </a:solidFill>
                <a:latin typeface="FAVJGK+å¾®è½¯é�»,Bold"/>
                <a:cs typeface="FAVJGK+å¾®è½¯é�»,Bold"/>
              </a:rPr>
              <a:t>CoAP</a:t>
            </a:r>
            <a:r>
              <a:rPr sz="3200" b="1">
                <a:solidFill>
                  <a:srgbClr val="C00000"/>
                </a:solidFill>
                <a:latin typeface="GLKVTI+å¾®è½¯é�»,Bold"/>
                <a:cs typeface="GLKVTI+å¾®è½¯é�»,Bold"/>
              </a:rPr>
              <a:t>消息</a:t>
            </a:r>
            <a:r>
              <a:rPr sz="3200" b="1" spc="-12">
                <a:solidFill>
                  <a:srgbClr val="C00000"/>
                </a:solidFill>
                <a:latin typeface="FAVJGK+å¾®è½¯é�»,Bold"/>
                <a:cs typeface="FAVJGK+å¾®è½¯é�»,Bold"/>
              </a:rPr>
              <a:t>CON</a:t>
            </a:r>
            <a:r>
              <a:rPr sz="3200" b="1">
                <a:solidFill>
                  <a:srgbClr val="C00000"/>
                </a:solidFill>
                <a:latin typeface="GLKVTI+å¾®è½¯é�»,Bold"/>
                <a:cs typeface="GLKVTI+å¾®è½¯é�»,Bold"/>
              </a:rPr>
              <a:t>模式，有</a:t>
            </a:r>
            <a:r>
              <a:rPr sz="3200" b="1" spc="-25">
                <a:solidFill>
                  <a:srgbClr val="C00000"/>
                </a:solidFill>
                <a:latin typeface="FAVJGK+å¾®è½¯é�»,Bold"/>
                <a:cs typeface="FAVJGK+å¾®è½¯é�»,Bold"/>
              </a:rPr>
              <a:t>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4699" y="1142181"/>
            <a:ext cx="1908048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LKVTI+å¾®è½¯é�»,Bold"/>
                <a:cs typeface="GLKVTI+å¾®è½¯é�»,Bold"/>
              </a:rPr>
              <a:t>上报无需响应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15207" y="1142181"/>
            <a:ext cx="3149714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LKVTI+å¾®è½¯é�»,Bold"/>
                <a:cs typeface="GLKVTI+å¾®è½¯é�»,Bold"/>
              </a:rPr>
              <a:t>上报</a:t>
            </a:r>
            <a:r>
              <a:rPr sz="2000" b="1">
                <a:solidFill>
                  <a:srgbClr val="FFFFFF"/>
                </a:solidFill>
                <a:latin typeface="FAVJGK+å¾®è½¯é�»,Bold"/>
                <a:cs typeface="FAVJGK+å¾®è½¯é�»,Bold"/>
              </a:rPr>
              <a:t>+</a:t>
            </a:r>
            <a:r>
              <a:rPr sz="2000" b="1">
                <a:solidFill>
                  <a:srgbClr val="FFFFFF"/>
                </a:solidFill>
                <a:latin typeface="GLKVTI+å¾®è½¯é�»,Bold"/>
                <a:cs typeface="GLKVTI+å¾®è½¯é�»,Bold"/>
              </a:rPr>
              <a:t>响应（平台发起）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47381" y="1142181"/>
            <a:ext cx="3735011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GLKVTI+å¾®è½¯é�»,Bold"/>
                <a:cs typeface="GLKVTI+å¾®è½¯é�»,Bold"/>
              </a:rPr>
              <a:t>上报</a:t>
            </a:r>
            <a:r>
              <a:rPr sz="2000" b="1">
                <a:solidFill>
                  <a:srgbClr val="FFFFFF"/>
                </a:solidFill>
                <a:latin typeface="FAVJGK+å¾®è½¯é�»,Bold"/>
                <a:cs typeface="FAVJGK+å¾®è½¯é�»,Bold"/>
              </a:rPr>
              <a:t>+</a:t>
            </a:r>
            <a:r>
              <a:rPr sz="2000" b="1">
                <a:solidFill>
                  <a:srgbClr val="FFFFFF"/>
                </a:solidFill>
                <a:latin typeface="GLKVTI+å¾®è½¯é�»,Bold"/>
                <a:cs typeface="GLKVTI+å¾®è½¯é�»,Bold"/>
              </a:rPr>
              <a:t>响应（上层应用发起）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7116" y="1839012"/>
            <a:ext cx="1150924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终端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33777" y="1839012"/>
            <a:ext cx="1170431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平台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52037" y="1839012"/>
            <a:ext cx="115062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终端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85155" y="1839012"/>
            <a:ext cx="1170432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平台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61327" y="1839012"/>
            <a:ext cx="1150874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终端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63533" y="1839012"/>
            <a:ext cx="1170432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FAVJGK+å¾®è½¯é�»,Bold"/>
                <a:cs typeface="FAVJGK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平台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792079" y="1845743"/>
            <a:ext cx="12573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GLKVTI+å¾®è½¯é�»,Bold"/>
                <a:cs typeface="GLKVTI+å¾®è½¯é�»,Bold"/>
              </a:rPr>
              <a:t>上层应用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23176" y="2558830"/>
            <a:ext cx="337327" cy="1705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SEDBRW+å¾®è½¯é�»"/>
                <a:cs typeface="SEDBRW+å¾®è½¯é�»"/>
              </a:rPr>
              <a:t>1</a:t>
            </a:r>
          </a:p>
          <a:p>
            <a:pPr marL="19177" marR="0">
              <a:lnSpc>
                <a:spcPts val="1586"/>
              </a:lnSpc>
              <a:spcBef>
                <a:spcPts val="8411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SEDBRW+å¾®è½¯é�»"/>
                <a:cs typeface="SEDBRW+å¾®è½¯é�»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42334" y="2701705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SEDBRW+å¾®è½¯é�»"/>
                <a:cs typeface="SEDBRW+å¾®è½¯é�»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795006" y="2698348"/>
            <a:ext cx="116588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数据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773422" y="2812648"/>
            <a:ext cx="116588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数据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3841" y="2844004"/>
            <a:ext cx="318150" cy="43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6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SEDBRW+å¾®è½¯é�»"/>
                <a:cs typeface="SEDBRW+å¾®è½¯é�»"/>
              </a:rPr>
              <a:t>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68882" y="2945745"/>
            <a:ext cx="116588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数据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30566" y="3082904"/>
            <a:ext cx="1461671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of</a:t>
            </a:r>
            <a:r>
              <a:rPr sz="1500" spc="38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621022" y="3216127"/>
            <a:ext cx="146167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of</a:t>
            </a:r>
            <a:r>
              <a:rPr sz="1500" spc="38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891395" y="3336270"/>
            <a:ext cx="1047750" cy="92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数据请求</a:t>
            </a:r>
          </a:p>
          <a:p>
            <a:pPr marL="0" marR="0">
              <a:lnSpc>
                <a:spcPts val="1979"/>
              </a:lnSpc>
              <a:spcBef>
                <a:spcPts val="1097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响应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54582" y="3415830"/>
            <a:ext cx="1461897" cy="537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82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1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ACK</a:t>
            </a:r>
            <a:r>
              <a:rPr sz="1500" spc="14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 spc="-34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of</a:t>
            </a:r>
            <a:r>
              <a:rPr sz="1500" spc="43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942334" y="3701830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SEDBRW+å¾®è½¯é�»"/>
                <a:cs typeface="SEDBRW+å¾®è½¯é�»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79087" y="3796830"/>
            <a:ext cx="1809750" cy="76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088" marR="0">
              <a:lnSpc>
                <a:spcPts val="1982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响应</a:t>
            </a:r>
          </a:p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（通过平台下发）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63586" y="3997304"/>
            <a:ext cx="116588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  <a:r>
              <a:rPr sz="1500">
                <a:solidFill>
                  <a:srgbClr val="000000"/>
                </a:solidFill>
                <a:latin typeface="NDDPMF+å¾®è½¯é�»"/>
                <a:cs typeface="NDDPMF+å¾®è½¯é�»"/>
              </a:rPr>
              <a:t>响应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573524" y="4349730"/>
            <a:ext cx="1461671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of</a:t>
            </a:r>
            <a:r>
              <a:rPr sz="1500" spc="38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773289" y="4435327"/>
            <a:ext cx="146205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of</a:t>
            </a:r>
            <a:r>
              <a:rPr sz="1500" spc="41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SEDBRW+å¾®è½¯é�»"/>
                <a:cs typeface="SEDBRW+å¾®è½¯é�»"/>
              </a:rPr>
              <a:t>CoAP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91463" y="5085113"/>
            <a:ext cx="1437123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1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653407" y="5085113"/>
            <a:ext cx="1437123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1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853170" y="5085113"/>
            <a:ext cx="1437124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1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NDDPMF+å¾®è½¯é�»"/>
                <a:cs typeface="NDDPMF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SEDBRW+å¾®è½¯é�»"/>
                <a:cs typeface="SEDBRW+å¾®è½¯é�»"/>
              </a:rPr>
              <a:t>1</a:t>
            </a: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5619536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APQIGK+å¾®è½¯é�»,Bold"/>
                <a:cs typeface="APQIGK+å¾®è½¯é�»,Bold"/>
              </a:rPr>
              <a:t>不同的网络满足多样性需求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7296" y="924369"/>
            <a:ext cx="10567827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KQNGFM+å®ä½"/>
                <a:cs typeface="KQNGFM+å®ä½"/>
              </a:rPr>
              <a:t>不同网络技术在</a:t>
            </a:r>
            <a:r>
              <a:rPr sz="2400" spc="12">
                <a:solidFill>
                  <a:srgbClr val="C00000"/>
                </a:solidFill>
                <a:latin typeface="KQNGFM+å®ä½"/>
                <a:cs typeface="KQNGFM+å®ä½"/>
              </a:rPr>
              <a:t>速率、时延、移动性、覆盖和成本</a:t>
            </a:r>
            <a:r>
              <a:rPr sz="2400" spc="12">
                <a:solidFill>
                  <a:srgbClr val="000000"/>
                </a:solidFill>
                <a:latin typeface="KQNGFM+å®ä½"/>
                <a:cs typeface="KQNGFM+å®ä½"/>
              </a:rPr>
              <a:t>满足多样化的需求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1376" y="1674130"/>
            <a:ext cx="801624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KQNGFM+å®ä½"/>
                <a:cs typeface="KQNGFM+å®ä½"/>
              </a:rPr>
              <a:t>速率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6550" y="1679075"/>
            <a:ext cx="801928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KQNGFM+å®ä½"/>
                <a:cs typeface="KQNGFM+å®ä½"/>
              </a:rPr>
              <a:t>成本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07031" y="2003698"/>
            <a:ext cx="1077323" cy="618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ct val="0"/>
              </a:spcBef>
              <a:spcAft>
                <a:spcPct val="0"/>
              </a:spcAft>
            </a:pPr>
            <a:r>
              <a:rPr sz="1850" b="1" spc="13">
                <a:solidFill>
                  <a:srgbClr val="FFFFFF"/>
                </a:solidFill>
                <a:latin typeface="Arial"/>
                <a:cs typeface="Arial"/>
              </a:rPr>
              <a:t>5G</a:t>
            </a:r>
            <a:r>
              <a:rPr sz="18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b="1" spc="17">
                <a:solidFill>
                  <a:srgbClr val="FFFFFF"/>
                </a:solidFill>
                <a:latin typeface="Arial"/>
                <a:cs typeface="Arial"/>
              </a:rPr>
              <a:t>NR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1376" y="2048087"/>
            <a:ext cx="679246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1Gbps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65402" y="2127525"/>
            <a:ext cx="676127" cy="351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USD</a:t>
            </a:r>
            <a:r>
              <a:rPr sz="1050" spc="3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557" y="2455630"/>
            <a:ext cx="898093" cy="89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100</a:t>
            </a:r>
            <a:r>
              <a:rPr sz="1200" spc="-2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Mbps</a:t>
            </a:r>
          </a:p>
          <a:p>
            <a:pPr marL="0" marR="0">
              <a:lnSpc>
                <a:spcPts val="1340"/>
              </a:lnSpc>
              <a:spcBef>
                <a:spcPts val="2582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10 Mbps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07031" y="2591330"/>
            <a:ext cx="1850509" cy="446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8"/>
              </a:lnSpc>
              <a:spcBef>
                <a:spcPct val="0"/>
              </a:spcBef>
              <a:spcAft>
                <a:spcPct val="0"/>
              </a:spcAft>
            </a:pPr>
            <a:r>
              <a:rPr sz="1350" b="1" spc="-68">
                <a:solidFill>
                  <a:srgbClr val="FFFFFF"/>
                </a:solidFill>
                <a:latin typeface="Arial"/>
                <a:cs typeface="Arial"/>
              </a:rPr>
              <a:t>LTE</a:t>
            </a:r>
            <a:r>
              <a:rPr sz="1350" b="1" spc="6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>
                <a:solidFill>
                  <a:srgbClr val="FFFFFF"/>
                </a:solidFill>
                <a:latin typeface="Arial"/>
                <a:cs typeface="Arial"/>
              </a:rPr>
              <a:t>Cat-4 &amp;</a:t>
            </a:r>
            <a:r>
              <a:rPr sz="1350" b="1" spc="-1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16">
                <a:solidFill>
                  <a:srgbClr val="FFFFFF"/>
                </a:solidFill>
                <a:latin typeface="Arial"/>
                <a:cs typeface="Arial"/>
              </a:rPr>
              <a:t>beyond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65402" y="2909337"/>
            <a:ext cx="676127" cy="17420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USD</a:t>
            </a:r>
            <a:r>
              <a:rPr sz="1050" spc="3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25</a:t>
            </a:r>
          </a:p>
          <a:p>
            <a:pPr marL="0" marR="0">
              <a:lnSpc>
                <a:spcPts val="1193"/>
              </a:lnSpc>
              <a:spcBef>
                <a:spcPts val="4249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USD</a:t>
            </a:r>
            <a:r>
              <a:rPr sz="1050" spc="3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15</a:t>
            </a:r>
          </a:p>
          <a:p>
            <a:pPr marL="0" marR="0">
              <a:lnSpc>
                <a:spcPts val="1193"/>
              </a:lnSpc>
              <a:spcBef>
                <a:spcPts val="4312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USD</a:t>
            </a:r>
            <a:r>
              <a:rPr sz="1050" spc="3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07031" y="3316373"/>
            <a:ext cx="1034007" cy="1252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8"/>
              </a:lnSpc>
              <a:spcBef>
                <a:spcPct val="0"/>
              </a:spcBef>
              <a:spcAft>
                <a:spcPct val="0"/>
              </a:spcAft>
            </a:pPr>
            <a:r>
              <a:rPr sz="1350" b="1" spc="-68">
                <a:solidFill>
                  <a:srgbClr val="FFFFFF"/>
                </a:solidFill>
                <a:latin typeface="Arial"/>
                <a:cs typeface="Arial"/>
              </a:rPr>
              <a:t>LTE</a:t>
            </a:r>
            <a:r>
              <a:rPr sz="1350" b="1" spc="6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>
                <a:solidFill>
                  <a:srgbClr val="FFFFFF"/>
                </a:solidFill>
                <a:latin typeface="Arial"/>
                <a:cs typeface="Arial"/>
              </a:rPr>
              <a:t>Cat-1</a:t>
            </a:r>
          </a:p>
          <a:p>
            <a:pPr marL="0" marR="0">
              <a:lnSpc>
                <a:spcPts val="1490"/>
              </a:lnSpc>
              <a:spcBef>
                <a:spcPts val="4805"/>
              </a:spcBef>
              <a:spcAft>
                <a:spcPct val="0"/>
              </a:spcAft>
            </a:pPr>
            <a:r>
              <a:rPr sz="1350" b="1">
                <a:solidFill>
                  <a:srgbClr val="FFFFFF"/>
                </a:solidFill>
                <a:latin typeface="Arial"/>
                <a:cs typeface="Arial"/>
              </a:rPr>
              <a:t>Cat-M1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33146" y="3629618"/>
            <a:ext cx="728014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 Mbps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17296" y="4339548"/>
            <a:ext cx="922782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100s</a:t>
            </a:r>
            <a:r>
              <a:rPr sz="1200" spc="-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kbps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98776" y="4988201"/>
            <a:ext cx="811553" cy="446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8"/>
              </a:lnSpc>
              <a:spcBef>
                <a:spcPct val="0"/>
              </a:spcBef>
              <a:spcAft>
                <a:spcPct val="0"/>
              </a:spcAft>
            </a:pPr>
            <a:r>
              <a:rPr sz="1350" b="1" spc="-10">
                <a:solidFill>
                  <a:srgbClr val="FFFFFF"/>
                </a:solidFill>
                <a:latin typeface="Arial"/>
                <a:cs typeface="Arial"/>
              </a:rPr>
              <a:t>NB-IoT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5338" y="5099770"/>
            <a:ext cx="839419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10s</a:t>
            </a:r>
            <a:r>
              <a:rPr sz="1200" spc="-14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000000"/>
                </a:solidFill>
                <a:latin typeface="Arial"/>
                <a:cs typeface="Arial"/>
              </a:rPr>
              <a:t>kbps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568450" y="5127392"/>
            <a:ext cx="601392" cy="351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93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USD</a:t>
            </a:r>
            <a:r>
              <a:rPr sz="1050" spc="3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05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07031" y="5520712"/>
            <a:ext cx="1695435" cy="446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88"/>
              </a:lnSpc>
              <a:spcBef>
                <a:spcPct val="0"/>
              </a:spcBef>
              <a:spcAft>
                <a:spcPct val="0"/>
              </a:spcAft>
            </a:pPr>
            <a:r>
              <a:rPr sz="1350" b="1">
                <a:solidFill>
                  <a:srgbClr val="FFFFFF"/>
                </a:solidFill>
                <a:latin typeface="Arial"/>
                <a:cs typeface="Arial"/>
              </a:rPr>
              <a:t>Unlicensed</a:t>
            </a:r>
            <a:r>
              <a:rPr sz="1350" b="1" spc="-28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36">
                <a:solidFill>
                  <a:srgbClr val="FFFFFF"/>
                </a:solidFill>
                <a:latin typeface="Arial"/>
                <a:cs typeface="Arial"/>
              </a:rPr>
              <a:t>LPWA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28174" y="6193112"/>
            <a:ext cx="1952549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KQNGFM+å®ä½"/>
                <a:cs typeface="KQNGFM+å®ä½"/>
              </a:rPr>
              <a:t>电池寿命及覆盖</a:t>
            </a:r>
          </a:p>
        </p:txBody>
      </p:sp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945850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TCFEV+å¾®è½¯é�»,Bold"/>
                <a:cs typeface="QTCFEV+å¾®è½¯é�»,Bold"/>
              </a:rPr>
              <a:t>命令下发消息：</a:t>
            </a:r>
            <a:r>
              <a:rPr sz="3200" b="1">
                <a:solidFill>
                  <a:srgbClr val="C00000"/>
                </a:solidFill>
                <a:latin typeface="OHRQJE+å¾®è½¯é�»,Bold"/>
                <a:cs typeface="OHRQJE+å¾®è½¯é�»,Bold"/>
              </a:rPr>
              <a:t>CoAP</a:t>
            </a:r>
            <a:r>
              <a:rPr sz="3200" b="1">
                <a:solidFill>
                  <a:srgbClr val="C00000"/>
                </a:solidFill>
                <a:latin typeface="QTCFEV+å¾®è½¯é�»,Bold"/>
                <a:cs typeface="QTCFEV+å¾®è½¯é�»,Bold"/>
              </a:rPr>
              <a:t>消息</a:t>
            </a:r>
            <a:r>
              <a:rPr sz="3200" b="1" spc="-12">
                <a:solidFill>
                  <a:srgbClr val="C00000"/>
                </a:solidFill>
                <a:latin typeface="OHRQJE+å¾®è½¯é�»,Bold"/>
                <a:cs typeface="OHRQJE+å¾®è½¯é�»,Bold"/>
              </a:rPr>
              <a:t>CON</a:t>
            </a:r>
            <a:r>
              <a:rPr sz="3200" b="1">
                <a:solidFill>
                  <a:srgbClr val="C00000"/>
                </a:solidFill>
                <a:latin typeface="QTCFEV+å¾®è½¯é�»,Bold"/>
                <a:cs typeface="QTCFEV+å¾®è½¯é�»,Bold"/>
              </a:rPr>
              <a:t>模式，有</a:t>
            </a:r>
            <a:r>
              <a:rPr sz="3200" b="1" spc="-25">
                <a:solidFill>
                  <a:srgbClr val="C00000"/>
                </a:solidFill>
                <a:latin typeface="OHRQJE+å¾®è½¯é�»,Bold"/>
                <a:cs typeface="OHRQJE+å¾®è½¯é�»,Bold"/>
              </a:rPr>
              <a:t>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4398" y="1198315"/>
            <a:ext cx="3219526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QTCFEV+å¾®è½¯é�»,Bold"/>
                <a:cs typeface="QTCFEV+å¾®è½¯é�»,Bold"/>
              </a:rPr>
              <a:t>命令下发，设备无需响应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64298" y="1195267"/>
            <a:ext cx="2671572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QTCFEV+å¾®è½¯é�»,Bold"/>
                <a:cs typeface="QTCFEV+å¾®è½¯é�»,Bold"/>
              </a:rPr>
              <a:t>命令下发，设备响应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316" y="1910894"/>
            <a:ext cx="1150619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OHRQJE+å¾®è½¯é�»,Bold"/>
                <a:cs typeface="OHRQJE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终端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6522" y="1910894"/>
            <a:ext cx="1170431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OHRQJE+å¾®è½¯é�»,Bold"/>
                <a:cs typeface="OHRQJE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平台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9581" y="1923721"/>
            <a:ext cx="115062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OHRQJE+å¾®è½¯é�»,Bold"/>
                <a:cs typeface="OHRQJE+å¾®è½¯é�»,Bold"/>
              </a:rPr>
              <a:t>NB</a:t>
            </a: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终端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01532" y="1923721"/>
            <a:ext cx="1170813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OHRQJE+å¾®è½¯é�»,Bold"/>
                <a:cs typeface="OHRQJE+å¾®è½¯é�»,Bold"/>
              </a:rPr>
              <a:t>IoT</a:t>
            </a: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平台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082149" y="1929748"/>
            <a:ext cx="1258519" cy="645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8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上层应用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6884" y="1933119"/>
            <a:ext cx="12573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QTCFEV+å¾®è½¯é�»,Bold"/>
                <a:cs typeface="QTCFEV+å¾®è½¯é�»,Bold"/>
              </a:rPr>
              <a:t>上层应用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06575" y="2620878"/>
            <a:ext cx="3207988" cy="950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7554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命令下发</a:t>
            </a:r>
          </a:p>
          <a:p>
            <a:pPr marL="0" marR="0">
              <a:lnSpc>
                <a:spcPts val="1979"/>
              </a:lnSpc>
              <a:spcBef>
                <a:spcPts val="1224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命令下发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29395" y="2649581"/>
            <a:ext cx="1047750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命令下发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85088" y="2872139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DHQBQT+å¾®è½¯é�»"/>
                <a:cs typeface="DHQBQT+å¾®è½¯é�»"/>
              </a:rPr>
              <a:t>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80353" y="2900138"/>
            <a:ext cx="318150" cy="430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6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DHQBQT+å¾®è½¯é�»"/>
                <a:cs typeface="DHQBQT+å¾®è½¯é�»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01840" y="3062839"/>
            <a:ext cx="1047750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命令下发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16278" y="3471837"/>
            <a:ext cx="1461897" cy="537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82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1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ACK</a:t>
            </a:r>
            <a:r>
              <a:rPr sz="1500" spc="14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 spc="-34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of</a:t>
            </a:r>
            <a:r>
              <a:rPr sz="1500" spc="43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CoAP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11669" y="3500862"/>
            <a:ext cx="1461672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of</a:t>
            </a:r>
            <a:r>
              <a:rPr sz="1500" spc="38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CoAP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61176" y="3881662"/>
            <a:ext cx="3179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DHQBQT+å¾®è½¯é�»"/>
                <a:cs typeface="DHQBQT+å¾®è½¯é�»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033006" y="4021181"/>
            <a:ext cx="1047750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响应消息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68566" y="4405737"/>
            <a:ext cx="1461671" cy="537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79"/>
              </a:lnSpc>
              <a:spcBef>
                <a:spcPct val="0"/>
              </a:spcBef>
              <a:spcAft>
                <a:spcPct val="0"/>
              </a:spcAft>
            </a:pPr>
            <a:r>
              <a:rPr sz="1500" spc="-12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ACK</a:t>
            </a:r>
            <a:r>
              <a:rPr sz="1500" spc="12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 spc="-30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of</a:t>
            </a:r>
            <a:r>
              <a:rPr sz="1500" spc="38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 </a:t>
            </a:r>
            <a:r>
              <a:rPr sz="1500">
                <a:solidFill>
                  <a:srgbClr val="000000"/>
                </a:solidFill>
                <a:latin typeface="DHQBQT+å¾®è½¯é�»"/>
                <a:cs typeface="DHQBQT+å¾®è½¯é�»"/>
              </a:rPr>
              <a:t>CoAP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29395" y="4696879"/>
            <a:ext cx="1048969" cy="537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82"/>
              </a:lnSpc>
              <a:spcBef>
                <a:spcPct val="0"/>
              </a:spcBef>
              <a:spcAft>
                <a:spcPct val="0"/>
              </a:spcAft>
            </a:pPr>
            <a:r>
              <a:rPr sz="1500">
                <a:solidFill>
                  <a:srgbClr val="000000"/>
                </a:solidFill>
                <a:latin typeface="HDIOHH+å¾®è½¯é�»"/>
                <a:cs typeface="HDIOHH+å¾®è½¯é�»"/>
              </a:rPr>
              <a:t>响应消息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796286" y="5141120"/>
            <a:ext cx="1437123" cy="8162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HDIOHH+å¾®è½¯é�»"/>
                <a:cs typeface="HDIOHH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DHQBQT+å¾®è½¯é�»"/>
                <a:cs typeface="DHQBQT+å¾®è½¯é�»"/>
              </a:rPr>
              <a:t>0</a:t>
            </a:r>
          </a:p>
          <a:p>
            <a:pPr marL="0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HDIOHH+å¾®è½¯é�»"/>
                <a:cs typeface="HDIOHH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DHQBQT+å¾®è½¯é�»"/>
                <a:cs typeface="DHQBQT+å¾®è½¯é�»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91169" y="5169246"/>
            <a:ext cx="1438826" cy="816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HDIOHH+å¾®è½¯é�»"/>
                <a:cs typeface="HDIOHH+å¾®è½¯é�»"/>
              </a:rPr>
              <a:t>上行消息：</a:t>
            </a:r>
            <a:r>
              <a:rPr sz="1600">
                <a:solidFill>
                  <a:srgbClr val="C00000"/>
                </a:solidFill>
                <a:latin typeface="DHQBQT+å¾®è½¯é�»"/>
                <a:cs typeface="DHQBQT+å¾®è½¯é�»"/>
              </a:rPr>
              <a:t>1</a:t>
            </a:r>
          </a:p>
          <a:p>
            <a:pPr marL="0" marR="0">
              <a:lnSpc>
                <a:spcPts val="1922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HDIOHH+å¾®è½¯é�»"/>
                <a:cs typeface="HDIOHH+å¾®è½¯é�»"/>
              </a:rPr>
              <a:t>下行消息：</a:t>
            </a:r>
            <a:r>
              <a:rPr sz="1600">
                <a:solidFill>
                  <a:srgbClr val="C00000"/>
                </a:solidFill>
                <a:latin typeface="DHQBQT+å¾®è½¯é�»"/>
                <a:cs typeface="DHQBQT+å¾®è½¯é�»"/>
              </a:rPr>
              <a:t>1</a:t>
            </a:r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7214" y="2719843"/>
            <a:ext cx="2997073" cy="3746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98"/>
              </a:lnSpc>
              <a:spcBef>
                <a:spcPct val="0"/>
              </a:spcBef>
              <a:spcAft>
                <a:spcPct val="0"/>
              </a:spcAft>
            </a:pPr>
            <a:r>
              <a:rPr sz="11800">
                <a:solidFill>
                  <a:srgbClr val="C00000"/>
                </a:solidFill>
                <a:latin typeface="NUALCC+å®ä½"/>
                <a:cs typeface="NUALCC+å®ä½"/>
              </a:rPr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883" y="3111778"/>
            <a:ext cx="5080940" cy="16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0"/>
              </a:lnSpc>
              <a:spcBef>
                <a:spcPct val="0"/>
              </a:spcBef>
              <a:spcAft>
                <a:spcPct val="0"/>
              </a:spcAft>
            </a:pPr>
            <a:r>
              <a:rPr sz="5350" spc="-22">
                <a:solidFill>
                  <a:srgbClr val="2DA2BF"/>
                </a:solidFill>
                <a:latin typeface="RRUWOF+å®ä½"/>
                <a:cs typeface="RRUWOF+å®ä½"/>
              </a:rPr>
              <a:t>平台能力介绍</a:t>
            </a:r>
          </a:p>
        </p:txBody>
      </p:sp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9281537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2">
                <a:solidFill>
                  <a:srgbClr val="C00000"/>
                </a:solidFill>
                <a:latin typeface="HVVRMM+å¾®è½¯é�»,Bold"/>
                <a:cs typeface="HVVRMM+å¾®è½¯é�»,Bold"/>
              </a:rPr>
              <a:t>平台定位：管道能力开放，做大物联网连接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59736" y="929582"/>
            <a:ext cx="1982419" cy="859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HVVRMM+å¾®è½¯é�»,Bold"/>
                <a:cs typeface="HVVRMM+å¾®è½¯é�»,Bold"/>
              </a:rPr>
              <a:t>专家，提供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07772" y="929582"/>
            <a:ext cx="762000" cy="859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FFFFFF"/>
                </a:solidFill>
                <a:latin typeface="HVVRMM+å¾®è½¯é�»,Bold"/>
                <a:cs typeface="HVVRMM+å¾®è½¯é�»,Bold"/>
              </a:rPr>
              <a:t>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19216" y="1981390"/>
            <a:ext cx="1068323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70C0"/>
                </a:solidFill>
                <a:latin typeface="GFORAK+é»ä½"/>
                <a:cs typeface="GFORAK+é»ä½"/>
              </a:rPr>
              <a:t>聚焦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8185" y="2649450"/>
            <a:ext cx="1917192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KIISGM+å®ä½"/>
                <a:cs typeface="KIISGM+å®ä½"/>
              </a:rPr>
              <a:t>降低客户成本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07787" y="2649450"/>
            <a:ext cx="217352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000000"/>
                </a:solidFill>
                <a:latin typeface="KIISGM+å®ä½"/>
                <a:cs typeface="KIISGM+å®ä½"/>
              </a:rPr>
              <a:t>高效连接性管理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400" y="2647672"/>
            <a:ext cx="191566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KIISGM+å®ä½"/>
                <a:cs typeface="KIISGM+å®ä½"/>
              </a:rPr>
              <a:t>提升客户体验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49722" y="3362888"/>
            <a:ext cx="445008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KIISGM+å®ä½"/>
                <a:cs typeface="KIISGM+å®ä½"/>
              </a:rPr>
              <a:t>管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53298" y="3361110"/>
            <a:ext cx="3280866" cy="1405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构建简单构建简单易用、管理便捷、</a:t>
            </a:r>
          </a:p>
          <a:p>
            <a:pPr marL="0" marR="0">
              <a:lnSpc>
                <a:spcPts val="1404"/>
              </a:lnSpc>
              <a:spcBef>
                <a:spcPts val="1115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客户自服务的互联网化的客户体验</a:t>
            </a:r>
          </a:p>
          <a:p>
            <a:pPr marL="0" marR="0">
              <a:lnSpc>
                <a:spcPts val="1404"/>
              </a:lnSpc>
              <a:spcBef>
                <a:spcPts val="1118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易用、管理便捷、客户自服务的互</a:t>
            </a:r>
          </a:p>
          <a:p>
            <a:pPr marL="0" marR="0">
              <a:lnSpc>
                <a:spcPts val="1404"/>
              </a:lnSpc>
              <a:spcBef>
                <a:spcPts val="1165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联网化的客户体验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88890" y="3515288"/>
            <a:ext cx="3075812" cy="612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远程设备管理、快速故障定位、通</a:t>
            </a:r>
          </a:p>
          <a:p>
            <a:pPr marL="204215" marR="0">
              <a:lnSpc>
                <a:spcPts val="132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KIISGM+å®ä½"/>
                <a:cs typeface="KIISGM+å®ä½"/>
              </a:rPr>
              <a:t>络可视化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92098" y="3553134"/>
            <a:ext cx="3280866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异常消费监控、超额控制、消费分析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88890" y="3835709"/>
            <a:ext cx="1336548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KIISGM+å®ä½"/>
                <a:cs typeface="KIISGM+å®ä½"/>
              </a:rPr>
              <a:t>信网络可视化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768598" y="5893541"/>
            <a:ext cx="5282979" cy="762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FF2929"/>
                </a:solidFill>
                <a:latin typeface="KIISGM+å®ä½"/>
                <a:cs typeface="KIISGM+å®ä½"/>
              </a:rPr>
              <a:t>实现差异化的物联网连接管理能力</a:t>
            </a:r>
          </a:p>
        </p:txBody>
      </p:sp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0890" y="150727"/>
            <a:ext cx="9761317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49">
                <a:solidFill>
                  <a:srgbClr val="C00000"/>
                </a:solidFill>
                <a:latin typeface="MBMTRR+å¾®è½¯é�»,Bold"/>
                <a:cs typeface="MBMTRR+å¾®è½¯é�»,Bold"/>
              </a:rPr>
              <a:t>平台功能特性：延伸价值空间，提升管道价值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5176" y="928880"/>
            <a:ext cx="2380085" cy="1327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459" marR="0"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MBMTRR+å¾®è½¯é�»,Bold"/>
                <a:cs typeface="MBMTRR+å¾®è½¯é�»,Bold"/>
              </a:rPr>
              <a:t>，实现上下</a:t>
            </a:r>
          </a:p>
          <a:p>
            <a:pPr marL="264163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MBMTRR+å¾®è½¯é�»,Bold"/>
                <a:cs typeface="MBMTRR+å¾®è½¯é�»,Bold"/>
              </a:rPr>
              <a:t>协议设备适</a:t>
            </a:r>
          </a:p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ICAEPB+å¾®è½¯é�»,Bold"/>
                <a:cs typeface="ICAEPB+å¾®è½¯é�»,Bold"/>
              </a:rPr>
              <a:t>T</a:t>
            </a:r>
            <a:r>
              <a:rPr sz="2000" b="1">
                <a:solidFill>
                  <a:srgbClr val="FFFFFF"/>
                </a:solidFill>
                <a:latin typeface="MBMTRR+å¾®è½¯é�»,Bold"/>
                <a:cs typeface="MBMTRR+å¾®è½¯é�»,Bold"/>
              </a:rPr>
              <a:t>按照业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05526" y="2504963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FEDPER+å®ä½"/>
                <a:cs typeface="FEDPER+å®ä½"/>
              </a:rPr>
              <a:t>数据功能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6208" y="2525149"/>
            <a:ext cx="1722425" cy="571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FEDPER+å®ä½"/>
                <a:cs typeface="FEDPER+å®ä½"/>
              </a:rPr>
              <a:t>设备连接管理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97301" y="2525664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FEDPER+å®ä½"/>
                <a:cs typeface="FEDPER+å®ä½"/>
              </a:rPr>
              <a:t>业务开放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96784" y="2525664"/>
            <a:ext cx="1722374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FEDPER+å®ä½"/>
                <a:cs typeface="FEDPER+å®ä½"/>
              </a:rPr>
              <a:t>数据上报下发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47020" y="2525664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FFFFFF"/>
                </a:solidFill>
                <a:latin typeface="FEDPER+å®ä½"/>
                <a:cs typeface="FEDPER+å®ä½"/>
              </a:rPr>
              <a:t>按次计费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43428" y="3135392"/>
            <a:ext cx="1760664" cy="1400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平台提供</a:t>
            </a:r>
          </a:p>
          <a:p>
            <a:pPr marL="0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API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开放管理，</a:t>
            </a:r>
          </a:p>
          <a:p>
            <a:pPr marL="0" marR="0">
              <a:lnSpc>
                <a:spcPts val="1800"/>
              </a:lnSpc>
              <a:spcBef>
                <a:spcPts val="504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供第三方应用</a:t>
            </a:r>
          </a:p>
          <a:p>
            <a:pPr marL="0" marR="0">
              <a:lnSpc>
                <a:spcPts val="1802"/>
              </a:lnSpc>
              <a:spcBef>
                <a:spcPts val="30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使用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5378" y="3160918"/>
            <a:ext cx="1813029" cy="2212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>
                <a:solidFill>
                  <a:srgbClr val="000000"/>
                </a:solidFill>
                <a:latin typeface="SDACRB+å®ä½"/>
                <a:cs typeface="SDACRB+å®ä½"/>
              </a:rPr>
              <a:t>IoT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平台提供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对不同类型的</a:t>
            </a:r>
          </a:p>
          <a:p>
            <a:pPr marL="0" marR="0">
              <a:lnSpc>
                <a:spcPts val="1800"/>
              </a:lnSpc>
              <a:spcBef>
                <a:spcPts val="311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设备的联接管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理功能；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对不同接入类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型，接入协议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的适配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81498" y="3174888"/>
            <a:ext cx="1689658" cy="1624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提供数据转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换，存储，大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数据分析，数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据监控与展示</a:t>
            </a:r>
          </a:p>
          <a:p>
            <a:pPr marL="0" marR="0">
              <a:lnSpc>
                <a:spcPts val="1800"/>
              </a:lnSpc>
              <a:spcBef>
                <a:spcPts val="21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功能。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03566" y="3157275"/>
            <a:ext cx="1885061" cy="93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提供更低功耗、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更安全的数据周期</a:t>
            </a:r>
          </a:p>
          <a:p>
            <a:pPr marL="0" marR="0">
              <a:lnSpc>
                <a:spcPts val="1598"/>
              </a:lnSpc>
              <a:spcBef>
                <a:spcPts val="189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上报功能；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17531" y="3160918"/>
            <a:ext cx="1795906" cy="1921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以连接频次为</a:t>
            </a:r>
          </a:p>
          <a:p>
            <a:pPr marL="0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关键特性设计</a:t>
            </a:r>
          </a:p>
          <a:p>
            <a:pPr marL="0" marR="0">
              <a:lnSpc>
                <a:spcPts val="1800"/>
              </a:lnSpc>
              <a:spcBef>
                <a:spcPts val="311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SDACRB+å®ä½"/>
                <a:cs typeface="SDACRB+å®ä½"/>
              </a:rPr>
              <a:t>NB-IoT</a:t>
            </a: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定价模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式，突出连接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价值，资费结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FEDPER+å®ä½"/>
                <a:cs typeface="FEDPER+å®ä½"/>
              </a:rPr>
              <a:t>构简单易行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03566" y="3889049"/>
            <a:ext cx="1921177" cy="97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C00000"/>
                </a:solidFill>
                <a:latin typeface="Wingdings"/>
                <a:cs typeface="Wingdings"/>
              </a:rPr>
              <a:t></a:t>
            </a: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提供低功耗的数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据下发功能，包括</a:t>
            </a:r>
          </a:p>
          <a:p>
            <a:pPr marL="0" marR="0">
              <a:lnSpc>
                <a:spcPts val="1596"/>
              </a:lnSpc>
              <a:spcBef>
                <a:spcPts val="192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FEDPER+å®ä½"/>
                <a:cs typeface="FEDPER+å®ä½"/>
              </a:rPr>
              <a:t>及时和离线下发。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440" y="6446817"/>
            <a:ext cx="812670" cy="41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7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898989"/>
                </a:solidFill>
                <a:latin typeface="Calibri"/>
                <a:cs typeface="Calibri"/>
              </a:rPr>
              <a:t>9/5/2017</a:t>
            </a:r>
          </a:p>
        </p:txBody>
      </p:sp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5855320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3">
                <a:solidFill>
                  <a:srgbClr val="C00000"/>
                </a:solidFill>
                <a:latin typeface="QTAWMK+å¾®è½¯é�»,Bold"/>
                <a:cs typeface="QTAWMK+å¾®è½¯é�»,Bold"/>
              </a:rPr>
              <a:t>特性一：离线命令下发管理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69478" y="1075819"/>
            <a:ext cx="1909876" cy="717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离线命令管理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31413" y="1199996"/>
            <a:ext cx="1008964" cy="51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下发命令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68319" y="1580471"/>
            <a:ext cx="766941" cy="103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01"/>
              </a:lnSpc>
              <a:spcBef>
                <a:spcPct val="0"/>
              </a:spcBef>
              <a:spcAft>
                <a:spcPct val="0"/>
              </a:spcAft>
            </a:pPr>
            <a:r>
              <a:rPr sz="2900">
                <a:solidFill>
                  <a:srgbClr val="0070C0"/>
                </a:solidFill>
                <a:latin typeface="BWMOIO+å¾®è½¯é�»"/>
                <a:cs typeface="BWMOIO+å¾®è½¯é�»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9010" y="1798121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应用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51192" y="1926115"/>
            <a:ext cx="3647453" cy="1303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①</a:t>
            </a:r>
            <a:r>
              <a:rPr sz="1600" b="1" spc="1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应用操作员下发设备执行命令</a:t>
            </a:r>
          </a:p>
          <a:p>
            <a:pPr marL="0" marR="0">
              <a:lnSpc>
                <a:spcPts val="2106"/>
              </a:lnSpc>
              <a:spcBef>
                <a:spcPts val="773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②</a:t>
            </a:r>
            <a:r>
              <a:rPr sz="1600" b="1" spc="1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行业应用把命令下发到</a:t>
            </a:r>
            <a:r>
              <a:rPr sz="1600" b="1">
                <a:solidFill>
                  <a:srgbClr val="000000"/>
                </a:solidFill>
                <a:latin typeface="LFIKSJ+å¾®è½¯é�»,Bold"/>
                <a:cs typeface="LFIKSJ+å¾®è½¯é�»,Bold"/>
              </a:rPr>
              <a:t>IoT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平台</a:t>
            </a:r>
          </a:p>
          <a:p>
            <a:pPr marL="0" marR="0">
              <a:lnSpc>
                <a:spcPts val="2109"/>
              </a:lnSpc>
              <a:spcBef>
                <a:spcPts val="77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③</a:t>
            </a:r>
            <a:r>
              <a:rPr sz="1600" b="1" spc="1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平台判断设备状态：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84318" y="2016970"/>
            <a:ext cx="766941" cy="103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01"/>
              </a:lnSpc>
              <a:spcBef>
                <a:spcPct val="0"/>
              </a:spcBef>
              <a:spcAft>
                <a:spcPct val="0"/>
              </a:spcAft>
            </a:pPr>
            <a:r>
              <a:rPr sz="2900">
                <a:solidFill>
                  <a:srgbClr val="0070C0"/>
                </a:solidFill>
                <a:latin typeface="BWMOIO+å¾®è½¯é�»"/>
                <a:cs typeface="BWMOIO+å¾®è½¯é�»"/>
              </a:rPr>
              <a:t>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08650" y="2038518"/>
            <a:ext cx="824864" cy="73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下发离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线命令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9010" y="2679306"/>
            <a:ext cx="1245306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1">
                <a:solidFill>
                  <a:srgbClr val="000000"/>
                </a:solidFill>
                <a:latin typeface="LFIKSJ+å¾®è½¯é�»,Bold"/>
                <a:cs typeface="LFIKSJ+å¾®è½¯é�»,Bold"/>
              </a:rPr>
              <a:t>IoT</a:t>
            </a:r>
            <a:r>
              <a:rPr sz="1900" b="1" spc="20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平台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21480" y="2756075"/>
            <a:ext cx="2829473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14">
                <a:solidFill>
                  <a:srgbClr val="F2F2F2"/>
                </a:solidFill>
                <a:latin typeface="LFIKSJ+å¾®è½¯é�»,Bold"/>
                <a:cs typeface="LFIKSJ+å¾®è½¯é�»,Bold"/>
              </a:rPr>
              <a:t>eDRX/PSM</a:t>
            </a:r>
            <a:r>
              <a:rPr sz="1700" b="1" spc="-20">
                <a:solidFill>
                  <a:srgbClr val="F2F2F2"/>
                </a:solidFill>
                <a:latin typeface="QTAWMK+å¾®è½¯é�»,Bold"/>
                <a:cs typeface="QTAWMK+å¾®è½¯é�»,Bold"/>
              </a:rPr>
              <a:t>模式命令缓存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51192" y="3023776"/>
            <a:ext cx="3859225" cy="1303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791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LFIKSJ+å¾®è½¯é�»,Bold"/>
                <a:cs typeface="LFIKSJ+å¾®è½¯é�»,Bold"/>
              </a:rPr>
              <a:t>eDRX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—调用</a:t>
            </a:r>
            <a:r>
              <a:rPr sz="1600" b="1">
                <a:solidFill>
                  <a:srgbClr val="000000"/>
                </a:solidFill>
                <a:latin typeface="LFIKSJ+å¾®è½¯é�»,Bold"/>
                <a:cs typeface="LFIKSJ+å¾®è½¯é�»,Bold"/>
              </a:rPr>
              <a:t>EPC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判断设备状态</a:t>
            </a:r>
          </a:p>
          <a:p>
            <a:pPr marL="240791" marR="0">
              <a:lnSpc>
                <a:spcPts val="2106"/>
              </a:lnSpc>
              <a:spcBef>
                <a:spcPts val="773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LFIKSJ+å¾®è½¯é�»,Bold"/>
                <a:cs typeface="LFIKSJ+å¾®è½¯é�»,Bold"/>
              </a:rPr>
              <a:t>PSM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—根据设备下一次上报消息判</a:t>
            </a:r>
          </a:p>
          <a:p>
            <a:pPr marL="0" marR="0">
              <a:lnSpc>
                <a:spcPts val="2109"/>
              </a:lnSpc>
              <a:spcBef>
                <a:spcPts val="77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断设备状态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80204" y="3084972"/>
            <a:ext cx="767119" cy="103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04"/>
              </a:lnSpc>
              <a:spcBef>
                <a:spcPct val="0"/>
              </a:spcBef>
              <a:spcAft>
                <a:spcPct val="0"/>
              </a:spcAft>
            </a:pPr>
            <a:r>
              <a:rPr sz="2900">
                <a:solidFill>
                  <a:srgbClr val="0070C0"/>
                </a:solidFill>
                <a:latin typeface="BWMOIO+å¾®è½¯é�»"/>
                <a:cs typeface="BWMOIO+å¾®è½¯é�»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85688" y="3116341"/>
            <a:ext cx="767119" cy="1035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04"/>
              </a:lnSpc>
              <a:spcBef>
                <a:spcPct val="0"/>
              </a:spcBef>
              <a:spcAft>
                <a:spcPct val="0"/>
              </a:spcAft>
            </a:pPr>
            <a:r>
              <a:rPr sz="2900">
                <a:solidFill>
                  <a:srgbClr val="0070C0"/>
                </a:solidFill>
                <a:latin typeface="BWMOIO+å¾®è½¯é�»"/>
                <a:cs typeface="BWMOIO+å¾®è½¯é�»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80688" y="3233757"/>
            <a:ext cx="766941" cy="1035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01"/>
              </a:lnSpc>
              <a:spcBef>
                <a:spcPct val="0"/>
              </a:spcBef>
              <a:spcAft>
                <a:spcPct val="0"/>
              </a:spcAft>
            </a:pPr>
            <a:r>
              <a:rPr sz="2900">
                <a:solidFill>
                  <a:srgbClr val="0070C0"/>
                </a:solidFill>
                <a:latin typeface="BWMOIO+å¾®è½¯é�»"/>
                <a:cs typeface="BWMOIO+å¾®è½¯é�»"/>
              </a:rPr>
              <a:t>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1463" y="3446372"/>
            <a:ext cx="1837105" cy="521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设备唤醒，</a:t>
            </a:r>
            <a:r>
              <a:rPr sz="1450" spc="18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50" b="1" spc="-10">
                <a:solidFill>
                  <a:srgbClr val="C00000"/>
                </a:solidFill>
                <a:latin typeface="QTAWMK+å¾®è½¯é�»,Bold"/>
                <a:cs typeface="QTAWMK+å¾®è½¯é�»,Bold"/>
              </a:rPr>
              <a:t>下发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9010" y="3487984"/>
            <a:ext cx="849630" cy="1418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网络</a:t>
            </a:r>
          </a:p>
          <a:p>
            <a:pPr marL="0" marR="0">
              <a:lnSpc>
                <a:spcPts val="2534"/>
              </a:lnSpc>
              <a:spcBef>
                <a:spcPts val="3299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设备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97862" y="3530586"/>
            <a:ext cx="826397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0">
                <a:solidFill>
                  <a:srgbClr val="FFFFFF"/>
                </a:solidFill>
                <a:latin typeface="LFIKSJ+å¾®è½¯é�»,Bold"/>
                <a:cs typeface="LFIKSJ+å¾®è½¯é�»,Bold"/>
              </a:rPr>
              <a:t>EPC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736213" y="3580865"/>
            <a:ext cx="825779" cy="51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感知设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01463" y="3670087"/>
            <a:ext cx="100774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上报数据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296279" y="3666531"/>
            <a:ext cx="64198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C00000"/>
                </a:solidFill>
                <a:latin typeface="QTAWMK+å¾®è½¯é�»,Bold"/>
                <a:cs typeface="QTAWMK+å¾®è½¯é�»,Bold"/>
              </a:rPr>
              <a:t>命令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36213" y="3800897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EJAEU+å¾®è½¯é�»"/>
                <a:cs typeface="LEJAEU+å¾®è½¯é�»"/>
              </a:rPr>
              <a:t>备休眠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51192" y="4121310"/>
            <a:ext cx="3969640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④</a:t>
            </a:r>
            <a:r>
              <a:rPr sz="1600" b="1" spc="1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b="1">
                <a:solidFill>
                  <a:srgbClr val="000000"/>
                </a:solidFill>
                <a:latin typeface="QTAWMK+å¾®è½¯é�»,Bold"/>
                <a:cs typeface="QTAWMK+å¾®è½¯é�»,Bold"/>
              </a:rPr>
              <a:t>判断设备处于激活状态，下发命令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92149" y="4980865"/>
            <a:ext cx="1943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行业客户价值：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92149" y="5310303"/>
            <a:ext cx="9517728" cy="973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795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平台离线托管行业应用下发的命令，应用</a:t>
            </a:r>
            <a:r>
              <a:rPr sz="1800" b="1">
                <a:solidFill>
                  <a:srgbClr val="C00000"/>
                </a:solidFill>
                <a:latin typeface="QTAWMK+å¾®è½¯é�»,Bold"/>
                <a:cs typeface="QTAWMK+å¾®è½¯é�»,Bold"/>
              </a:rPr>
              <a:t>无需同步等待命令结果</a:t>
            </a:r>
            <a:r>
              <a:rPr sz="18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，降低系统开销</a:t>
            </a:r>
          </a:p>
          <a:p>
            <a:pPr marL="0" marR="0">
              <a:lnSpc>
                <a:spcPts val="2375"/>
              </a:lnSpc>
              <a:spcBef>
                <a:spcPts val="216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运营商价值：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64945" y="5968721"/>
            <a:ext cx="814959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QTAWMK+å¾®è½¯é�»,Bold"/>
                <a:cs typeface="QTAWMK+å¾®è½¯é�»,Bold"/>
              </a:rPr>
              <a:t>避免设备睡眠对行业应用没响应时，应用层重复下命令，减少系统压力</a:t>
            </a:r>
          </a:p>
        </p:txBody>
      </p:sp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732201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2">
                <a:solidFill>
                  <a:srgbClr val="C00000"/>
                </a:solidFill>
                <a:latin typeface="FKPHDI+å¾®è½¯é�»,Bold"/>
                <a:cs typeface="FKPHDI+å¾®è½¯é�»,Bold"/>
              </a:rPr>
              <a:t>特性二：低功耗命令即时下发方案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4483" y="934319"/>
            <a:ext cx="1439226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建</a:t>
            </a:r>
            <a:r>
              <a:rPr sz="1700" b="1" spc="-13">
                <a:solidFill>
                  <a:srgbClr val="FFFFFF"/>
                </a:solidFill>
                <a:latin typeface="GBSRPU+å¾®è½¯é�»,Bold"/>
                <a:cs typeface="GBSRPU+å¾®è½¯é�»,Bold"/>
              </a:rPr>
              <a:t>VPN</a:t>
            </a:r>
            <a:r>
              <a:rPr sz="1700" b="1" spc="-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隧道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95900" y="934319"/>
            <a:ext cx="1178509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维持心跳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34857" y="934319"/>
            <a:ext cx="1524253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FFFFF"/>
                </a:solidFill>
                <a:latin typeface="GBSRPU+å¾®è½¯é�»,Bold"/>
                <a:cs typeface="GBSRPU+å¾®è½¯é�»,Bold"/>
              </a:rPr>
              <a:t>IoT</a:t>
            </a:r>
            <a:r>
              <a:rPr sz="1700" b="1" spc="-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平台方案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74054" y="1337224"/>
            <a:ext cx="82486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高功耗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3930" y="1410630"/>
            <a:ext cx="82486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高成</a:t>
            </a:r>
            <a:r>
              <a:rPr sz="145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本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27513" y="1888037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应用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2027" y="2328532"/>
            <a:ext cx="850239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应用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35517" y="2328532"/>
            <a:ext cx="1094384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互联网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76446" y="2749732"/>
            <a:ext cx="109347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互联网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14178" y="2843331"/>
            <a:ext cx="124460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2">
                <a:solidFill>
                  <a:srgbClr val="000000"/>
                </a:solidFill>
                <a:latin typeface="GBSRPU+å¾®è½¯é�»,Bold"/>
                <a:cs typeface="GBSRPU+å¾®è½¯é�»,Bold"/>
              </a:rPr>
              <a:t>IoT</a:t>
            </a: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平台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74034" y="3066964"/>
            <a:ext cx="642594" cy="95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命令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主动</a:t>
            </a:r>
          </a:p>
          <a:p>
            <a:pPr marL="0" marR="0">
              <a:lnSpc>
                <a:spcPts val="1729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下发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66716" y="3066964"/>
            <a:ext cx="64198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心跳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66716" y="3066964"/>
            <a:ext cx="1303452" cy="95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1162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命令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GBSRPU+å¾®è½¯é�»,Bold"/>
                <a:cs typeface="GBSRPU+å¾®è½¯é�»,Bold"/>
              </a:rPr>
              <a:t>&lt;2m</a:t>
            </a:r>
            <a:r>
              <a:rPr sz="1450" b="1" spc="14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主动</a:t>
            </a:r>
          </a:p>
          <a:p>
            <a:pPr marL="661162" marR="0">
              <a:lnSpc>
                <a:spcPts val="1729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下发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90002" y="3068876"/>
            <a:ext cx="1096898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2F2F2"/>
                </a:solidFill>
                <a:latin typeface="GBSRPU+å¾®è½¯é�»,Bold"/>
                <a:cs typeface="GBSRPU+å¾®è½¯é�»,Bold"/>
              </a:rPr>
              <a:t>IoT</a:t>
            </a:r>
            <a:r>
              <a:rPr sz="1700" b="1" spc="-20">
                <a:solidFill>
                  <a:srgbClr val="F2F2F2"/>
                </a:solidFill>
                <a:latin typeface="FKPHDI+å¾®è½¯é�»,Bold"/>
                <a:cs typeface="FKPHDI+å¾®è½¯é�»,Bold"/>
              </a:rPr>
              <a:t>平台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564003" y="3457180"/>
            <a:ext cx="826397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0">
                <a:solidFill>
                  <a:srgbClr val="FFFFFF"/>
                </a:solidFill>
                <a:latin typeface="GBSRPU+å¾®è½¯é�»,Bold"/>
                <a:cs typeface="GBSRPU+å¾®è½¯é�»,Bold"/>
              </a:rPr>
              <a:t>EPC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8570" y="3504493"/>
            <a:ext cx="923086" cy="161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网络</a:t>
            </a:r>
          </a:p>
          <a:p>
            <a:pPr marL="73456" marR="0">
              <a:lnSpc>
                <a:spcPts val="2534"/>
              </a:lnSpc>
              <a:spcBef>
                <a:spcPts val="4875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水表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89543" y="3488223"/>
            <a:ext cx="1192149" cy="7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GBSRPU+å¾®è½¯é�»,Bold"/>
                <a:cs typeface="GBSRPU+å¾®è½¯é�»,Bold"/>
              </a:rPr>
              <a:t>IoT</a:t>
            </a: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平台识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别终端地址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784846" y="3604120"/>
            <a:ext cx="826397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0">
                <a:solidFill>
                  <a:srgbClr val="FFFFFF"/>
                </a:solidFill>
                <a:latin typeface="GBSRPU+å¾®è½¯é�»,Bold"/>
                <a:cs typeface="GBSRPU+å¾®è½¯é�»,Bold"/>
              </a:rPr>
              <a:t>EPC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326370" y="3590091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网络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24174" y="4022131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方案一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74690" y="4022131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方案二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327513" y="4439213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FKPHDI+å¾®è½¯é�»,Bold"/>
                <a:cs typeface="FKPHDI+å¾®è½¯é�»,Bold"/>
              </a:rPr>
              <a:t>水表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50010" y="4982389"/>
            <a:ext cx="7207100" cy="130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行业客户价值：</a:t>
            </a:r>
          </a:p>
          <a:p>
            <a:pPr marL="272770" marR="0">
              <a:lnSpc>
                <a:spcPts val="2375"/>
              </a:lnSpc>
              <a:spcBef>
                <a:spcPts val="216"/>
              </a:spcBef>
              <a:spcAft>
                <a:spcPct val="0"/>
              </a:spcAft>
            </a:pPr>
            <a:r>
              <a:rPr sz="1800" b="1">
                <a:solidFill>
                  <a:srgbClr val="C00000"/>
                </a:solidFill>
                <a:latin typeface="FKPHDI+å¾®è½¯é�»,Bold"/>
                <a:cs typeface="FKPHDI+å¾®è½¯é�»,Bold"/>
              </a:rPr>
              <a:t>避免建立</a:t>
            </a:r>
            <a:r>
              <a:rPr sz="1800" b="1">
                <a:solidFill>
                  <a:srgbClr val="C00000"/>
                </a:solidFill>
                <a:latin typeface="GBSRPU+å¾®è½¯é�»,Bold"/>
                <a:cs typeface="GBSRPU+å¾®è½¯é�»,Bold"/>
              </a:rPr>
              <a:t>VPN</a:t>
            </a:r>
            <a:r>
              <a:rPr sz="1800" b="1">
                <a:solidFill>
                  <a:srgbClr val="C00000"/>
                </a:solidFill>
                <a:latin typeface="FKPHDI+å¾®è½¯é�»,Bold"/>
                <a:cs typeface="FKPHDI+å¾®è½¯é�»,Bold"/>
              </a:rPr>
              <a:t>隧道高成本方案；避免维持心跳的高功耗方案</a:t>
            </a:r>
          </a:p>
          <a:p>
            <a:pPr marL="0" marR="0">
              <a:lnSpc>
                <a:spcPts val="2378"/>
              </a:lnSpc>
              <a:spcBef>
                <a:spcPts val="213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运营商价值：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22781" y="5970246"/>
            <a:ext cx="9093219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提供</a:t>
            </a:r>
            <a:r>
              <a:rPr sz="1800" b="1">
                <a:solidFill>
                  <a:srgbClr val="FFFFFF"/>
                </a:solidFill>
                <a:latin typeface="GBSRPU+å¾®è½¯é�»,Bold"/>
                <a:cs typeface="GBSRPU+å¾®è½¯é�»,Bold"/>
              </a:rPr>
              <a:t>NB-IoT</a:t>
            </a:r>
            <a:r>
              <a:rPr sz="180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场景下</a:t>
            </a:r>
            <a:r>
              <a:rPr sz="1800" b="1">
                <a:solidFill>
                  <a:srgbClr val="C00000"/>
                </a:solidFill>
                <a:latin typeface="FKPHDI+å¾®è½¯é�»,Bold"/>
                <a:cs typeface="FKPHDI+å¾®è½¯é�»,Bold"/>
              </a:rPr>
              <a:t>低功耗解决方案</a:t>
            </a:r>
            <a:r>
              <a:rPr sz="1800" b="1">
                <a:solidFill>
                  <a:srgbClr val="FFFFFF"/>
                </a:solidFill>
                <a:latin typeface="FKPHDI+å¾®è½¯é�»,Bold"/>
                <a:cs typeface="FKPHDI+å¾®è½¯é�»,Bold"/>
              </a:rPr>
              <a:t>，同时由于心跳消息减少，降低了网络负担</a:t>
            </a:r>
          </a:p>
        </p:txBody>
      </p:sp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683311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2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特性三：大批量远程低功耗升级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01661" y="1017936"/>
            <a:ext cx="1443990" cy="555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5"/>
              </a:lnSpc>
              <a:spcBef>
                <a:spcPct val="0"/>
              </a:spcBef>
              <a:spcAft>
                <a:spcPct val="0"/>
              </a:spcAft>
            </a:pPr>
            <a:r>
              <a:rPr sz="1100" b="1" spc="-20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场景一：串行升级效</a:t>
            </a:r>
          </a:p>
          <a:p>
            <a:pPr marL="478917" marR="0">
              <a:lnSpc>
                <a:spcPts val="1296"/>
              </a:lnSpc>
              <a:spcBef>
                <a:spcPct val="0"/>
              </a:spcBef>
              <a:spcAft>
                <a:spcPct val="0"/>
              </a:spcAft>
            </a:pPr>
            <a:r>
              <a:rPr sz="1100" b="1" spc="-20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率低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3635" y="1333230"/>
            <a:ext cx="1532949" cy="715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1</a:t>
            </a:r>
            <a:r>
              <a:rPr sz="14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、批量升级</a:t>
            </a:r>
            <a:r>
              <a:rPr sz="14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4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命</a:t>
            </a:r>
          </a:p>
          <a:p>
            <a:pPr marL="143255" marR="0">
              <a:lnSpc>
                <a:spcPts val="168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令</a:t>
            </a:r>
            <a:r>
              <a:rPr sz="14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4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配置下发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86707" y="1351206"/>
            <a:ext cx="1624818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2</a:t>
            </a:r>
            <a:r>
              <a:rPr sz="14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、循环升级设备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24243" y="1532684"/>
            <a:ext cx="729734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12">
                <a:solidFill>
                  <a:srgbClr val="FFFFFF"/>
                </a:solidFill>
                <a:latin typeface="NVNEPV+å¾®è½¯é�»,Bold"/>
                <a:cs typeface="NVNEPV+å¾®è½¯é�»,Bold"/>
              </a:rPr>
              <a:t>EPC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96221" y="1633131"/>
            <a:ext cx="1085850" cy="46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单车在升级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80325" y="1923250"/>
            <a:ext cx="1738929" cy="55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28"/>
              </a:lnSpc>
              <a:spcBef>
                <a:spcPct val="0"/>
              </a:spcBef>
              <a:spcAft>
                <a:spcPct val="0"/>
              </a:spcAft>
            </a:pPr>
            <a:r>
              <a:rPr sz="1100" b="1" spc="-21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场景二：其他设备同时升</a:t>
            </a:r>
          </a:p>
          <a:p>
            <a:pPr marL="0" marR="0">
              <a:lnSpc>
                <a:spcPts val="1297"/>
              </a:lnSpc>
              <a:spcBef>
                <a:spcPct val="0"/>
              </a:spcBef>
              <a:spcAft>
                <a:spcPct val="0"/>
              </a:spcAft>
            </a:pPr>
            <a:r>
              <a:rPr sz="1100" b="1" spc="-21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级，网络拥塞，升级失败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96221" y="1949869"/>
            <a:ext cx="1090422" cy="669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家电在升级</a:t>
            </a:r>
          </a:p>
          <a:p>
            <a:pPr marL="0" marR="0">
              <a:lnSpc>
                <a:spcPts val="1580"/>
              </a:lnSpc>
              <a:spcBef>
                <a:spcPct val="0"/>
              </a:spcBef>
              <a:spcAft>
                <a:spcPct val="0"/>
              </a:spcAft>
            </a:pPr>
            <a:r>
              <a:rPr sz="1300" spc="1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……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26219" y="2743481"/>
            <a:ext cx="618233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设备组</a:t>
            </a:r>
            <a:r>
              <a:rPr sz="95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50871" y="2770924"/>
            <a:ext cx="1860042" cy="718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2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、创建升级策略</a:t>
            </a:r>
          </a:p>
          <a:p>
            <a:pPr marL="0" marR="0">
              <a:lnSpc>
                <a:spcPts val="1742"/>
              </a:lnSpc>
              <a:spcBef>
                <a:spcPts val="273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3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、获取批量设备信息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57590" y="2884970"/>
            <a:ext cx="632089" cy="1111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198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组</a:t>
            </a:r>
            <a:r>
              <a:rPr sz="130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0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1</a:t>
            </a:r>
          </a:p>
          <a:p>
            <a:pPr marL="0" marR="0">
              <a:lnSpc>
                <a:spcPts val="1742"/>
              </a:lnSpc>
              <a:spcBef>
                <a:spcPts val="3364"/>
              </a:spcBef>
              <a:spcAft>
                <a:spcPct val="0"/>
              </a:spcAft>
            </a:pPr>
            <a:r>
              <a:rPr sz="130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组</a:t>
            </a:r>
            <a:r>
              <a:rPr sz="130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0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63719" y="3081581"/>
            <a:ext cx="801624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C000"/>
                </a:solidFill>
                <a:latin typeface="ACFROP+å¾®è½¯é�»"/>
                <a:cs typeface="ACFROP+å¾®è½¯é�»"/>
              </a:rPr>
              <a:t>网络服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C000"/>
                </a:solidFill>
                <a:latin typeface="ACFROP+å¾®è½¯é�»"/>
                <a:cs typeface="ACFROP+å¾®è½¯é�»"/>
              </a:rPr>
              <a:t>务协同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30519" y="3145574"/>
            <a:ext cx="1860041" cy="46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4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、批量升级设备分配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8628" y="3225076"/>
            <a:ext cx="1436700" cy="67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1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、批量升级</a:t>
            </a:r>
            <a:r>
              <a:rPr sz="1300" b="1" spc="13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300" b="1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命</a:t>
            </a:r>
          </a:p>
          <a:p>
            <a:pPr marL="135636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令</a:t>
            </a:r>
            <a:r>
              <a:rPr sz="1300" b="1" spc="10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配置下发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32227" y="3285284"/>
            <a:ext cx="1096517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FFFFF"/>
                </a:solidFill>
                <a:latin typeface="NVNEPV+å¾®è½¯é�»,Bold"/>
                <a:cs typeface="NVNEPV+å¾®è½¯é�»,Bold"/>
              </a:rPr>
              <a:t>IoT</a:t>
            </a:r>
            <a:r>
              <a:rPr sz="1700" b="1" spc="-20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平台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626219" y="3332387"/>
            <a:ext cx="77517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设备组</a:t>
            </a:r>
            <a:r>
              <a:rPr sz="120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80055" y="3492407"/>
            <a:ext cx="883369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LWM2M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24243" y="3546777"/>
            <a:ext cx="729734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12">
                <a:solidFill>
                  <a:srgbClr val="FFFFFF"/>
                </a:solidFill>
                <a:latin typeface="NVNEPV+å¾®è½¯é�»,Bold"/>
                <a:cs typeface="NVNEPV+å¾®è½¯é�»,Bold"/>
              </a:rPr>
              <a:t>EPC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60827" y="3675287"/>
            <a:ext cx="71854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Server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43907" y="3910002"/>
            <a:ext cx="801624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C000"/>
                </a:solidFill>
                <a:latin typeface="UERTMG+å¾®è½¯é�»,Bold"/>
                <a:cs typeface="UERTMG+å¾®è½¯é�»,Bold"/>
              </a:rPr>
              <a:t>网络能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C000"/>
                </a:solidFill>
                <a:latin typeface="UERTMG+å¾®è½¯é�»,Bold"/>
                <a:cs typeface="UERTMG+å¾®è½¯é�»,Bold"/>
              </a:rPr>
              <a:t>力感知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627997" y="3959634"/>
            <a:ext cx="646236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1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设备组</a:t>
            </a:r>
            <a:r>
              <a:rPr sz="95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650871" y="3984028"/>
            <a:ext cx="1604010" cy="46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5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、批量升级</a:t>
            </a:r>
            <a:r>
              <a:rPr sz="1300" b="1" spc="10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命令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46922" y="4200817"/>
            <a:ext cx="601871" cy="46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>
                <a:solidFill>
                  <a:srgbClr val="000000"/>
                </a:solidFill>
                <a:latin typeface="ACFROP+å¾®è½¯é�»"/>
                <a:cs typeface="ACFROP+å¾®è½¯é�»"/>
              </a:rPr>
              <a:t>组</a:t>
            </a:r>
            <a:r>
              <a:rPr sz="130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00">
                <a:solidFill>
                  <a:srgbClr val="000000"/>
                </a:solidFill>
                <a:latin typeface="RRFEKS+å¾®è½¯é�»"/>
                <a:cs typeface="RRFEKS+å¾®è½¯é�»"/>
              </a:rPr>
              <a:t>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76693" y="4220629"/>
            <a:ext cx="2353011" cy="71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6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、批量传输</a:t>
            </a:r>
          </a:p>
          <a:p>
            <a:pPr marL="689737" marR="0">
              <a:lnSpc>
                <a:spcPts val="1742"/>
              </a:lnSpc>
              <a:spcBef>
                <a:spcPts val="284"/>
              </a:spcBef>
              <a:spcAft>
                <a:spcPct val="0"/>
              </a:spcAft>
            </a:pPr>
            <a:r>
              <a:rPr sz="1300" b="1" spc="14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7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、命令</a:t>
            </a:r>
            <a:r>
              <a:rPr sz="1300" b="1" spc="10">
                <a:solidFill>
                  <a:srgbClr val="000000"/>
                </a:solidFill>
                <a:latin typeface="NVNEPV+å¾®è½¯é�»,Bold"/>
                <a:cs typeface="NVNEPV+å¾®è½¯é�»,Bold"/>
              </a:rPr>
              <a:t>/</a:t>
            </a:r>
            <a:r>
              <a:rPr sz="1300" b="1" spc="20">
                <a:solidFill>
                  <a:srgbClr val="000000"/>
                </a:solidFill>
                <a:latin typeface="UERTMG+å¾®è½¯é�»,Bold"/>
                <a:cs typeface="UERTMG+å¾®è½¯é�»,Bold"/>
              </a:rPr>
              <a:t>配置执行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36599" y="4816019"/>
            <a:ext cx="1943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行业客户价值：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36599" y="5145203"/>
            <a:ext cx="8201059" cy="130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846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广播方式设备批量升级，</a:t>
            </a:r>
            <a:r>
              <a:rPr sz="1800" b="1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减少升级时间</a:t>
            </a: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，设备同时升级造成网络拥塞</a:t>
            </a:r>
          </a:p>
          <a:p>
            <a:pPr marL="272846" marR="0">
              <a:lnSpc>
                <a:spcPts val="2378"/>
              </a:lnSpc>
              <a:spcBef>
                <a:spcPts val="212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NVNEPV+å¾®è½¯é�»,Bold"/>
                <a:cs typeface="NVNEPV+å¾®è½¯é�»,Bold"/>
              </a:rPr>
              <a:t>LWM2M</a:t>
            </a: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低功耗升级方案</a:t>
            </a:r>
          </a:p>
          <a:p>
            <a:pPr marL="0" marR="0">
              <a:lnSpc>
                <a:spcPts val="2375"/>
              </a:lnSpc>
              <a:spcBef>
                <a:spcPts val="218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运营商价值：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09446" y="6133009"/>
            <a:ext cx="3680752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避免</a:t>
            </a:r>
            <a:r>
              <a:rPr sz="1800" b="1">
                <a:solidFill>
                  <a:srgbClr val="FFFFFF"/>
                </a:solidFill>
                <a:latin typeface="UERTMG+å¾®è½¯é�»,Bold"/>
                <a:cs typeface="UERTMG+å¾®è½¯é�»,Bold"/>
              </a:rPr>
              <a:t>设备同时升级造成</a:t>
            </a:r>
            <a:r>
              <a:rPr sz="1800" b="1">
                <a:solidFill>
                  <a:srgbClr val="C00000"/>
                </a:solidFill>
                <a:latin typeface="UERTMG+å¾®è½¯é�»,Bold"/>
                <a:cs typeface="UERTMG+å¾®è½¯é�»,Bold"/>
              </a:rPr>
              <a:t>网络拥塞</a:t>
            </a:r>
          </a:p>
        </p:txBody>
      </p:sp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8312978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60">
                <a:solidFill>
                  <a:srgbClr val="C00000"/>
                </a:solidFill>
                <a:latin typeface="BGUFLT+å¾®è½¯é�»,Bold"/>
                <a:cs typeface="BGUFLT+å¾®è½¯é�»,Bold"/>
              </a:rPr>
              <a:t>特性四：</a:t>
            </a:r>
            <a:r>
              <a:rPr sz="3200" b="1" spc="254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161">
                <a:solidFill>
                  <a:srgbClr val="C00000"/>
                </a:solidFill>
                <a:latin typeface="BGUFLT+å¾®è½¯é�»,Bold"/>
                <a:cs typeface="BGUFLT+å¾®è½¯é�»,Bold"/>
              </a:rPr>
              <a:t>支持</a:t>
            </a:r>
            <a:r>
              <a:rPr sz="3200" b="1" spc="153">
                <a:solidFill>
                  <a:srgbClr val="C00000"/>
                </a:solidFill>
                <a:latin typeface="NFLBGD+å¾®è½¯é�»,Bold"/>
                <a:cs typeface="NFLBGD+å¾®è½¯é�»,Bold"/>
              </a:rPr>
              <a:t>NB-IoT</a:t>
            </a:r>
            <a:r>
              <a:rPr sz="3200" b="1" spc="150">
                <a:solidFill>
                  <a:srgbClr val="C00000"/>
                </a:solidFill>
                <a:latin typeface="BGUFLT+å¾®è½¯é�»,Bold"/>
                <a:cs typeface="BGUFLT+å¾®è½¯é�»,Bold"/>
              </a:rPr>
              <a:t>按业务消息计费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9258" y="1006904"/>
            <a:ext cx="3680460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3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传统架构只能做到包月、流量计费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48398" y="1006904"/>
            <a:ext cx="3096043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IoT</a:t>
            </a:r>
            <a:r>
              <a:rPr sz="1700" b="1" spc="-2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平台支持按消息灵活计费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1054" y="1705143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应用层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87566" y="1705143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应用层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65287" y="2244893"/>
            <a:ext cx="93791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IoT</a:t>
            </a:r>
            <a:r>
              <a:rPr sz="1450" b="1" spc="-10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平台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08108" y="2243301"/>
            <a:ext cx="805028" cy="51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BSS</a:t>
            </a:r>
            <a:r>
              <a:rPr sz="145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系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13965" y="2283433"/>
            <a:ext cx="929258" cy="1013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4495" marR="0">
              <a:lnSpc>
                <a:spcPts val="1662"/>
              </a:lnSpc>
              <a:spcBef>
                <a:spcPct val="0"/>
              </a:spcBef>
              <a:spcAft>
                <a:spcPct val="0"/>
              </a:spcAft>
            </a:pPr>
            <a:r>
              <a:rPr sz="125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EPC</a:t>
            </a:r>
          </a:p>
          <a:p>
            <a:pPr marL="0" marR="0">
              <a:lnSpc>
                <a:spcPts val="1583"/>
              </a:lnSpc>
              <a:spcBef>
                <a:spcPts val="523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vMME</a:t>
            </a:r>
          </a:p>
          <a:p>
            <a:pPr marL="3936" marR="0">
              <a:lnSpc>
                <a:spcPts val="1583"/>
              </a:lnSpc>
              <a:spcBef>
                <a:spcPts val="814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vPGW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01414" y="2305853"/>
            <a:ext cx="804148" cy="73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BS</a:t>
            </a:r>
            <a:r>
              <a:rPr sz="1450" b="1" spc="-12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S</a:t>
            </a:r>
            <a:r>
              <a:rPr sz="145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系</a:t>
            </a:r>
          </a:p>
          <a:p>
            <a:pPr marL="172211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统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668766" y="2351179"/>
            <a:ext cx="1046352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上报数</a:t>
            </a:r>
            <a:r>
              <a:rPr sz="950" spc="81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下发消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29707" y="2448474"/>
            <a:ext cx="824864" cy="956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按消息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次数灵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活计费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04711" y="2439330"/>
            <a:ext cx="834263" cy="181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平台层</a:t>
            </a:r>
          </a:p>
          <a:p>
            <a:pPr marL="2158" marR="0">
              <a:lnSpc>
                <a:spcPts val="1900"/>
              </a:lnSpc>
              <a:spcBef>
                <a:spcPts val="3233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网络层</a:t>
            </a:r>
          </a:p>
          <a:p>
            <a:pPr marL="9397" marR="0">
              <a:lnSpc>
                <a:spcPts val="1900"/>
              </a:lnSpc>
              <a:spcBef>
                <a:spcPts val="3168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设备层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30998" y="2424330"/>
            <a:ext cx="425424" cy="488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绑定</a:t>
            </a:r>
          </a:p>
          <a:p>
            <a:pPr marL="0" marR="0">
              <a:lnSpc>
                <a:spcPts val="1152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消息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30235" y="2424330"/>
            <a:ext cx="425425" cy="488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2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登录</a:t>
            </a:r>
          </a:p>
          <a:p>
            <a:pPr marL="0" marR="0">
              <a:lnSpc>
                <a:spcPts val="1152"/>
              </a:lnSpc>
              <a:spcBef>
                <a:spcPct val="0"/>
              </a:spcBef>
              <a:spcAft>
                <a:spcPct val="0"/>
              </a:spcAft>
            </a:pPr>
            <a:r>
              <a:rPr sz="950" spc="12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消息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180320" y="2463460"/>
            <a:ext cx="45910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统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29726" y="2497160"/>
            <a:ext cx="424815" cy="488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59" marR="0">
              <a:lnSpc>
                <a:spcPts val="1270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据</a:t>
            </a:r>
          </a:p>
          <a:p>
            <a:pPr marL="0" marR="0">
              <a:lnSpc>
                <a:spcPts val="1154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消息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90304" y="2497160"/>
            <a:ext cx="303199" cy="3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0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息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30626" y="2559085"/>
            <a:ext cx="602381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vHSS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014458" y="2551076"/>
            <a:ext cx="668655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按次计费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229344" y="2644041"/>
            <a:ext cx="424815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消息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19042" y="2800759"/>
            <a:ext cx="1070991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包月费</a:t>
            </a:r>
            <a:r>
              <a:rPr sz="950" spc="10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流量费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200146" y="2863630"/>
            <a:ext cx="664964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vSGW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40561" y="2977048"/>
            <a:ext cx="831875" cy="1275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网络层</a:t>
            </a:r>
          </a:p>
          <a:p>
            <a:pPr marL="7010" marR="0">
              <a:lnSpc>
                <a:spcPts val="1900"/>
              </a:lnSpc>
              <a:spcBef>
                <a:spcPts val="4068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BGUFLT+å¾®è½¯é�»,Bold"/>
                <a:cs typeface="BGUFLT+å¾®è½¯é�»,Bold"/>
              </a:rPr>
              <a:t>设备层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825863" y="2988211"/>
            <a:ext cx="1070990" cy="341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67"/>
              </a:lnSpc>
              <a:spcBef>
                <a:spcPct val="0"/>
              </a:spcBef>
              <a:spcAft>
                <a:spcPct val="0"/>
              </a:spcAft>
            </a:pP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包月费</a:t>
            </a:r>
            <a:r>
              <a:rPr sz="950" spc="10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50" spc="10">
                <a:solidFill>
                  <a:srgbClr val="FFFFFF"/>
                </a:solidFill>
                <a:latin typeface="BWCAJM+å¾®è½¯é�»"/>
                <a:cs typeface="BWCAJM+å¾®è½¯é�»"/>
              </a:rPr>
              <a:t>流量费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572246" y="3053307"/>
            <a:ext cx="531091" cy="449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2"/>
              </a:lnSpc>
              <a:spcBef>
                <a:spcPct val="0"/>
              </a:spcBef>
              <a:spcAft>
                <a:spcPct val="0"/>
              </a:spcAft>
            </a:pPr>
            <a:r>
              <a:rPr sz="1250">
                <a:solidFill>
                  <a:srgbClr val="000000"/>
                </a:solidFill>
                <a:latin typeface="MOORPJ+å¾®è½¯é�»"/>
                <a:cs typeface="MOORPJ+å¾®è½¯é�»"/>
              </a:rPr>
              <a:t>ECP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10665" y="4159683"/>
            <a:ext cx="1943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行业客户价值：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10665" y="4488867"/>
            <a:ext cx="10721326" cy="16325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821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按次消费，</a:t>
            </a:r>
            <a:r>
              <a:rPr sz="1800" b="1">
                <a:solidFill>
                  <a:srgbClr val="C00000"/>
                </a:solidFill>
                <a:latin typeface="BGUFLT+å¾®è½¯é�»,Bold"/>
                <a:cs typeface="BGUFLT+å¾®è½¯é�»,Bold"/>
              </a:rPr>
              <a:t>发多少消息扣多少费用</a:t>
            </a: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，适合</a:t>
            </a:r>
            <a:r>
              <a:rPr sz="180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NB-IoT</a:t>
            </a: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低频率、小包业务</a:t>
            </a:r>
          </a:p>
          <a:p>
            <a:pPr marL="0" marR="0">
              <a:lnSpc>
                <a:spcPts val="2375"/>
              </a:lnSpc>
              <a:spcBef>
                <a:spcPts val="216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运营商价值：</a:t>
            </a:r>
          </a:p>
          <a:p>
            <a:pPr marL="272821" marR="0">
              <a:lnSpc>
                <a:spcPts val="2378"/>
              </a:lnSpc>
              <a:spcBef>
                <a:spcPts val="213"/>
              </a:spcBef>
              <a:spcAft>
                <a:spcPct val="0"/>
              </a:spcAft>
            </a:pPr>
            <a:r>
              <a:rPr sz="1800" b="1">
                <a:solidFill>
                  <a:srgbClr val="C00000"/>
                </a:solidFill>
                <a:latin typeface="NFLBGD+å¾®è½¯é�»,Bold"/>
                <a:cs typeface="NFLBGD+å¾®è½¯é�»,Bold"/>
              </a:rPr>
              <a:t>NB-IoT</a:t>
            </a:r>
            <a:r>
              <a:rPr sz="1800" b="1">
                <a:solidFill>
                  <a:srgbClr val="C00000"/>
                </a:solidFill>
                <a:latin typeface="BGUFLT+å¾®è½¯é�»,Bold"/>
                <a:cs typeface="BGUFLT+å¾®è½¯é�»,Bold"/>
              </a:rPr>
              <a:t>网络能力变现</a:t>
            </a: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。包月计费，用多用少收费一样，客户感受不好；流量计费，收费偏</a:t>
            </a:r>
          </a:p>
          <a:p>
            <a:pPr marL="0" marR="0">
              <a:lnSpc>
                <a:spcPts val="2375"/>
              </a:lnSpc>
              <a:spcBef>
                <a:spcPts val="219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低，</a:t>
            </a:r>
            <a:r>
              <a:rPr sz="1800" b="1">
                <a:solidFill>
                  <a:srgbClr val="FFFFFF"/>
                </a:solidFill>
                <a:latin typeface="NFLBGD+å¾®è½¯é�»,Bold"/>
                <a:cs typeface="NFLBGD+å¾®è½¯é�»,Bold"/>
              </a:rPr>
              <a:t>NB-IoT</a:t>
            </a: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网络价值难体现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483487" y="5805959"/>
            <a:ext cx="7360919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BGUFLT+å¾®è½¯é�»,Bold"/>
                <a:cs typeface="BGUFLT+å¾®è½¯é�»,Bold"/>
              </a:rPr>
              <a:t>计费灵活，可牵引用户改变使用网络的行为，合理调整网络负载</a:t>
            </a:r>
          </a:p>
        </p:txBody>
      </p:sp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976289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49">
                <a:solidFill>
                  <a:srgbClr val="C00000"/>
                </a:solidFill>
                <a:latin typeface="TOVTLV+å¾®è½¯é�»,Bold"/>
                <a:cs typeface="TOVTLV+å¾®è½¯é�»,Bold"/>
              </a:rPr>
              <a:t>特性五：发挥端到端优势，实现故障快速定界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20963" y="1160835"/>
            <a:ext cx="231267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FFFFFF"/>
                </a:solidFill>
                <a:latin typeface="TOVTLV+å¾®è½¯é�»,Bold"/>
                <a:cs typeface="TOVTLV+å¾®è½¯é�»,Bold"/>
              </a:rPr>
              <a:t>故障定界解决方案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2428" y="1586920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TOVTLV+å¾®è½¯é�»,Bold"/>
                <a:cs typeface="TOVTLV+å¾®è½¯é�»,Bold"/>
              </a:rPr>
              <a:t>应用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17927" y="1762674"/>
            <a:ext cx="1192149" cy="956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智能停车车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位状态时延</a:t>
            </a:r>
          </a:p>
          <a:p>
            <a:pPr marL="0" marR="0">
              <a:lnSpc>
                <a:spcPts val="1730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&gt;30s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60469" y="1762674"/>
            <a:ext cx="1191844" cy="7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抄表失败，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SIM</a:t>
            </a:r>
            <a:r>
              <a:rPr sz="1450" spc="-1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欠费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29986" y="1816649"/>
            <a:ext cx="1007745" cy="7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设备信号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强度弱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88807" y="2116884"/>
            <a:ext cx="3702385" cy="1373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spc="-13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1</a:t>
            </a: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、</a:t>
            </a:r>
            <a:r>
              <a:rPr sz="1700" spc="-12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IoT</a:t>
            </a:r>
            <a:r>
              <a:rPr sz="1700" spc="-21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平台通过对周边网元信息收</a:t>
            </a:r>
          </a:p>
          <a:p>
            <a:pPr marL="0" marR="0">
              <a:lnSpc>
                <a:spcPts val="2217"/>
              </a:lnSpc>
              <a:spcBef>
                <a:spcPts val="806"/>
              </a:spcBef>
              <a:spcAft>
                <a:spcPct val="0"/>
              </a:spcAft>
            </a:pPr>
            <a:r>
              <a:rPr sz="1700" spc="-23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集，获取网络故障信息，提前诊断</a:t>
            </a:r>
          </a:p>
          <a:p>
            <a:pPr marL="0" marR="0">
              <a:lnSpc>
                <a:spcPts val="2220"/>
              </a:lnSpc>
              <a:spcBef>
                <a:spcPts val="853"/>
              </a:spcBef>
              <a:spcAft>
                <a:spcPct val="0"/>
              </a:spcAft>
            </a:pP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网络是否故障；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10558" y="3184319"/>
            <a:ext cx="1096771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FFFFF"/>
                </a:solidFill>
                <a:latin typeface="GOBVWT+å¾®è½¯é�»,Bold"/>
                <a:cs typeface="GOBVWT+å¾®è½¯é�»,Bold"/>
              </a:rPr>
              <a:t>IoT</a:t>
            </a:r>
            <a:r>
              <a:rPr sz="1700" b="1" spc="-20">
                <a:solidFill>
                  <a:srgbClr val="FFFFFF"/>
                </a:solidFill>
                <a:latin typeface="TOVTLV+å¾®è½¯é�»,Bold"/>
                <a:cs typeface="TOVTLV+å¾®è½¯é�»,Bold"/>
              </a:rPr>
              <a:t>平台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2428" y="3215500"/>
            <a:ext cx="1245306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1">
                <a:solidFill>
                  <a:srgbClr val="000000"/>
                </a:solidFill>
                <a:latin typeface="GOBVWT+å¾®è½¯é�»,Bold"/>
                <a:cs typeface="GOBVWT+å¾®è½¯é�»,Bold"/>
              </a:rPr>
              <a:t>IoT</a:t>
            </a:r>
            <a:r>
              <a:rPr sz="1900" b="1" spc="20">
                <a:solidFill>
                  <a:srgbClr val="000000"/>
                </a:solidFill>
                <a:latin typeface="TOVTLV+å¾®è½¯é�»,Bold"/>
                <a:cs typeface="TOVTLV+å¾®è½¯é�»,Bold"/>
              </a:rPr>
              <a:t>平台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88807" y="3269409"/>
            <a:ext cx="3680460" cy="175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spc="-13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2</a:t>
            </a: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、通过</a:t>
            </a:r>
            <a:r>
              <a:rPr sz="1700" spc="-11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SCEF</a:t>
            </a:r>
            <a:r>
              <a:rPr sz="1700" spc="-21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获取网络能力信息，</a:t>
            </a:r>
          </a:p>
          <a:p>
            <a:pPr marL="0" marR="0">
              <a:lnSpc>
                <a:spcPts val="2217"/>
              </a:lnSpc>
              <a:spcBef>
                <a:spcPts val="806"/>
              </a:spcBef>
              <a:spcAft>
                <a:spcPct val="0"/>
              </a:spcAft>
            </a:pPr>
            <a:r>
              <a:rPr sz="1700" spc="-23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为设备精准运营提供有力保障：设</a:t>
            </a:r>
          </a:p>
          <a:p>
            <a:pPr marL="0" marR="0">
              <a:lnSpc>
                <a:spcPts val="2220"/>
              </a:lnSpc>
              <a:spcBef>
                <a:spcPts val="853"/>
              </a:spcBef>
              <a:spcAft>
                <a:spcPct val="0"/>
              </a:spcAft>
            </a:pPr>
            <a:r>
              <a:rPr sz="1700" spc="-22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备是否可达、模组故障、芯片故</a:t>
            </a:r>
          </a:p>
          <a:p>
            <a:pPr marL="0" marR="0">
              <a:lnSpc>
                <a:spcPts val="2217"/>
              </a:lnSpc>
              <a:spcBef>
                <a:spcPts val="808"/>
              </a:spcBef>
              <a:spcAft>
                <a:spcPct val="0"/>
              </a:spcAft>
            </a:pP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障、网络拥塞等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67861" y="3591855"/>
            <a:ext cx="155638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FFFFFF"/>
                </a:solidFill>
                <a:latin typeface="LLWDTA+å¾®è½¯é�»"/>
                <a:cs typeface="LLWDTA+å¾®è½¯é�»"/>
              </a:rPr>
              <a:t>端到端故障定界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92428" y="4464868"/>
            <a:ext cx="850239" cy="1565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TOVTLV+å¾®è½¯é�»,Bold"/>
                <a:cs typeface="TOVTLV+å¾®è½¯é�»,Bold"/>
              </a:rPr>
              <a:t>网络</a:t>
            </a:r>
          </a:p>
          <a:p>
            <a:pPr marL="0" marR="0">
              <a:lnSpc>
                <a:spcPts val="2537"/>
              </a:lnSpc>
              <a:spcBef>
                <a:spcPts val="4453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TOVTLV+å¾®è½¯é�»,Bold"/>
                <a:cs typeface="TOVTLV+å¾®è½¯é�»,Bold"/>
              </a:rPr>
              <a:t>设备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287012" y="4494771"/>
            <a:ext cx="826397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0">
                <a:solidFill>
                  <a:srgbClr val="FFFFFF"/>
                </a:solidFill>
                <a:latin typeface="GOBVWT+å¾®è½¯é�»,Bold"/>
                <a:cs typeface="GOBVWT+å¾®è½¯é�»,Bold"/>
              </a:rPr>
              <a:t>EPC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88807" y="4805855"/>
            <a:ext cx="3787087" cy="989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spc="-13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3</a:t>
            </a: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、通过</a:t>
            </a:r>
            <a:r>
              <a:rPr sz="1700" spc="-11">
                <a:solidFill>
                  <a:srgbClr val="000000"/>
                </a:solidFill>
                <a:latin typeface="JTKKPW+å¾®è½¯é�»"/>
                <a:cs typeface="JTKKPW+å¾®è½¯é�»"/>
              </a:rPr>
              <a:t>SIM</a:t>
            </a:r>
            <a:r>
              <a:rPr sz="1700" spc="-21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卡的状态判断，辅助设</a:t>
            </a:r>
          </a:p>
          <a:p>
            <a:pPr marL="0" marR="0">
              <a:lnSpc>
                <a:spcPts val="2217"/>
              </a:lnSpc>
              <a:spcBef>
                <a:spcPts val="806"/>
              </a:spcBef>
              <a:spcAft>
                <a:spcPct val="0"/>
              </a:spcAft>
            </a:pPr>
            <a:r>
              <a:rPr sz="1700" spc="-20">
                <a:solidFill>
                  <a:srgbClr val="000000"/>
                </a:solidFill>
                <a:latin typeface="LLWDTA+å¾®è½¯é�»"/>
                <a:cs typeface="LLWDTA+å¾®è½¯é�»"/>
              </a:rPr>
              <a:t>备故障定位</a:t>
            </a:r>
          </a:p>
        </p:txBody>
      </p:sp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879998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60">
                <a:solidFill>
                  <a:srgbClr val="C00000"/>
                </a:solidFill>
                <a:latin typeface="GVGMPH+å¾®è½¯é�»,Bold"/>
                <a:cs typeface="GVGMPH+å¾®è½¯é�»,Bold"/>
              </a:rPr>
              <a:t>特性六：</a:t>
            </a:r>
            <a:r>
              <a:rPr sz="3200" b="1" spc="254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158">
                <a:solidFill>
                  <a:srgbClr val="C00000"/>
                </a:solidFill>
                <a:latin typeface="KVWEAC+å¾®è½¯é�»,Bold"/>
                <a:cs typeface="KVWEAC+å¾®è½¯é�»,Bold"/>
              </a:rPr>
              <a:t>NB-IoT</a:t>
            </a:r>
            <a:r>
              <a:rPr sz="3200" b="1" spc="148">
                <a:solidFill>
                  <a:srgbClr val="C00000"/>
                </a:solidFill>
                <a:latin typeface="GVGMPH+å¾®è½¯é�»,Bold"/>
                <a:cs typeface="GVGMPH+å¾®è½¯é�»,Bold"/>
              </a:rPr>
              <a:t>定位支持室内精准定位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65881" y="1329858"/>
            <a:ext cx="1008659" cy="73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C00000"/>
                </a:solidFill>
                <a:latin typeface="GVGMPH+å¾®è½¯é�»,Bold"/>
                <a:cs typeface="GVGMPH+å¾®è½¯é�»,Bold"/>
              </a:rPr>
              <a:t>不支持室</a:t>
            </a:r>
          </a:p>
          <a:p>
            <a:pPr marL="65532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C00000"/>
                </a:solidFill>
                <a:latin typeface="GVGMPH+å¾®è½¯é�»,Bold"/>
                <a:cs typeface="GVGMPH+å¾®è½¯é�»,Bold"/>
              </a:rPr>
              <a:t>内定位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94599" y="1778306"/>
            <a:ext cx="1943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行业客户价值：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53633" y="1970893"/>
            <a:ext cx="751179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spc="-20">
                <a:solidFill>
                  <a:srgbClr val="000000"/>
                </a:solidFill>
                <a:latin typeface="UWCRGE+å¾®è½¯é�»"/>
                <a:cs typeface="UWCRGE+å¾®è½¯é�»"/>
              </a:rPr>
              <a:t>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94599" y="2107490"/>
            <a:ext cx="3363531" cy="1629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sz="1450" spc="17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支持</a:t>
            </a:r>
            <a:r>
              <a:rPr sz="1800">
                <a:solidFill>
                  <a:srgbClr val="FFFFFF"/>
                </a:solidFill>
                <a:latin typeface="STGDQT+å¾®è½¯é�»"/>
                <a:cs typeface="STGDQT+å¾®è½¯é�»"/>
              </a:rPr>
              <a:t>GPS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、</a:t>
            </a:r>
            <a:r>
              <a:rPr sz="1800">
                <a:solidFill>
                  <a:srgbClr val="FFFFFF"/>
                </a:solidFill>
                <a:latin typeface="STGDQT+å¾®è½¯é�»"/>
                <a:cs typeface="STGDQT+å¾®è½¯é�»"/>
              </a:rPr>
              <a:t>ECID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、</a:t>
            </a:r>
          </a:p>
          <a:p>
            <a:pPr marL="0" marR="0">
              <a:lnSpc>
                <a:spcPts val="2378"/>
              </a:lnSpc>
              <a:spcBef>
                <a:spcPts val="213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STGDQT+å¾®è½¯é�»"/>
                <a:cs typeface="STGDQT+å¾®è½¯é�»"/>
              </a:rPr>
              <a:t>OTDOA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多种定位方法</a:t>
            </a:r>
          </a:p>
          <a:p>
            <a:pPr marL="0" marR="0">
              <a:lnSpc>
                <a:spcPts val="2375"/>
              </a:lnSpc>
              <a:spcBef>
                <a:spcPts val="219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sz="1450" spc="17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当车被非法搬入</a:t>
            </a:r>
            <a:r>
              <a:rPr sz="1800">
                <a:solidFill>
                  <a:srgbClr val="C00000"/>
                </a:solidFill>
                <a:latin typeface="UWCRGE+å¾®è½¯é�»"/>
                <a:cs typeface="UWCRGE+å¾®è½¯é�»"/>
              </a:rPr>
              <a:t>室内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时，</a:t>
            </a:r>
          </a:p>
          <a:p>
            <a:pPr marL="0" marR="0">
              <a:lnSpc>
                <a:spcPts val="2375"/>
              </a:lnSpc>
              <a:spcBef>
                <a:spcPts val="216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支持车辆位置</a:t>
            </a:r>
            <a:r>
              <a:rPr sz="1800">
                <a:solidFill>
                  <a:srgbClr val="C00000"/>
                </a:solidFill>
                <a:latin typeface="UWCRGE+å¾®è½¯é�»"/>
                <a:cs typeface="UWCRGE+å¾®è½¯é�»"/>
              </a:rPr>
              <a:t>定位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31234" y="2213198"/>
            <a:ext cx="840787" cy="469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5"/>
              </a:lnSpc>
              <a:spcBef>
                <a:spcPct val="0"/>
              </a:spcBef>
              <a:spcAft>
                <a:spcPct val="0"/>
              </a:spcAft>
            </a:pPr>
            <a:r>
              <a:rPr sz="1300" b="1" spc="12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NB</a:t>
            </a:r>
            <a:r>
              <a:rPr sz="1300" b="1" spc="20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网络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00678" y="2242158"/>
            <a:ext cx="715011" cy="51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GSM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46066" y="2463714"/>
            <a:ext cx="82486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spc="-10">
                <a:solidFill>
                  <a:srgbClr val="000000"/>
                </a:solidFill>
                <a:latin typeface="UWCRGE+å¾®è½¯é�»"/>
                <a:cs typeface="UWCRGE+å¾®è½¯é�»"/>
              </a:rPr>
              <a:t>核心网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09893" y="2462832"/>
            <a:ext cx="750570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FFFFF"/>
                </a:solidFill>
                <a:latin typeface="GVGMPH+å¾®è½¯é�»,Bold"/>
                <a:cs typeface="GVGMPH+å¾®è½¯é�»,Bold"/>
              </a:rPr>
              <a:t>平台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02178" y="2734097"/>
            <a:ext cx="852279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NBIoT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80148" y="2743241"/>
            <a:ext cx="45910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务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094599" y="3424607"/>
            <a:ext cx="3349569" cy="9713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sz="1450" spc="178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无需</a:t>
            </a:r>
            <a:r>
              <a:rPr sz="1800">
                <a:solidFill>
                  <a:srgbClr val="FFFFFF"/>
                </a:solidFill>
                <a:latin typeface="STGDQT+å¾®è½¯é�»"/>
                <a:cs typeface="STGDQT+å¾®è½¯é�»"/>
              </a:rPr>
              <a:t>GPS</a:t>
            </a: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芯片，进一步降</a:t>
            </a:r>
          </a:p>
          <a:p>
            <a:pPr marL="0" marR="0">
              <a:lnSpc>
                <a:spcPts val="2378"/>
              </a:lnSpc>
              <a:spcBef>
                <a:spcPts val="213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低成本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731387" y="3646973"/>
            <a:ext cx="714281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GSM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69280" y="3957234"/>
            <a:ext cx="1703724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70C0"/>
                </a:solidFill>
                <a:latin typeface="GVGMPH+å¾®è½¯é�»,Bold"/>
                <a:cs typeface="GVGMPH+å¾®è½¯é�»,Bold"/>
              </a:rPr>
              <a:t>方案一：</a:t>
            </a:r>
            <a:r>
              <a:rPr sz="1450" b="1">
                <a:solidFill>
                  <a:srgbClr val="0070C0"/>
                </a:solidFill>
                <a:latin typeface="KVWEAC+å¾®è½¯é�»,Bold"/>
                <a:cs typeface="KVWEAC+å¾®è½¯é�»,Bold"/>
              </a:rPr>
              <a:t>OTDOA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802124" y="4140746"/>
            <a:ext cx="1008087" cy="67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42"/>
              </a:lnSpc>
              <a:spcBef>
                <a:spcPct val="0"/>
              </a:spcBef>
              <a:spcAft>
                <a:spcPct val="0"/>
              </a:spcAft>
            </a:pPr>
            <a:r>
              <a:rPr sz="1300" spc="10">
                <a:solidFill>
                  <a:srgbClr val="000000"/>
                </a:solidFill>
                <a:latin typeface="STGDQT+å¾®è½¯é�»"/>
                <a:cs typeface="STGDQT+å¾®è½¯é�»"/>
              </a:rPr>
              <a:t>CloudUIC</a:t>
            </a:r>
          </a:p>
          <a:p>
            <a:pPr marL="13716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300" spc="12">
                <a:solidFill>
                  <a:srgbClr val="000000"/>
                </a:solidFill>
                <a:latin typeface="STGDQT+å¾®è½¯é�»"/>
                <a:cs typeface="STGDQT+å¾®è½¯é�»"/>
              </a:rPr>
              <a:t>GMLC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94599" y="4412413"/>
            <a:ext cx="17145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运营商价值：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260215" y="4455575"/>
            <a:ext cx="3258375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1.</a:t>
            </a: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方法一：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3GPP</a:t>
            </a:r>
            <a:r>
              <a:rPr sz="1200" b="1" spc="-12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 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TS23.271</a:t>
            </a:r>
            <a:r>
              <a:rPr sz="1200" b="1" spc="-29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 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LCS</a:t>
            </a: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定位流程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68345" y="4580550"/>
            <a:ext cx="852279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NBIoT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60215" y="4729896"/>
            <a:ext cx="4125912" cy="97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定位算法和精度：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OTDOA(30~50m</a:t>
            </a:r>
            <a:r>
              <a:rPr sz="1200" b="1" spc="-25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 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@67%)</a:t>
            </a:r>
          </a:p>
          <a:p>
            <a:pPr marL="0" marR="0">
              <a:lnSpc>
                <a:spcPts val="1583"/>
              </a:lnSpc>
              <a:spcBef>
                <a:spcPts val="526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2.</a:t>
            </a: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方法二：终端采集到小区以及小区导频强度到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IoT</a:t>
            </a: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平</a:t>
            </a:r>
          </a:p>
          <a:p>
            <a:pPr marL="0" marR="0">
              <a:lnSpc>
                <a:spcPts val="1583"/>
              </a:lnSpc>
              <a:spcBef>
                <a:spcPts val="578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台，调用定位算法服务实现定位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04555" y="4741597"/>
            <a:ext cx="289179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提供综合定位服务解决方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094599" y="4819084"/>
            <a:ext cx="412759" cy="479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450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094599" y="5071035"/>
            <a:ext cx="5715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UWCRGE+å¾®è½¯é�»"/>
                <a:cs typeface="UWCRGE+å¾®è½¯é�»"/>
              </a:rPr>
              <a:t>案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260215" y="5553135"/>
            <a:ext cx="3686010" cy="704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定位算法和精度：特征库（</a:t>
            </a:r>
            <a:r>
              <a:rPr sz="1200" b="1">
                <a:solidFill>
                  <a:srgbClr val="000000"/>
                </a:solidFill>
                <a:latin typeface="KVWEAC+å¾®è½¯é�»,Bold"/>
                <a:cs typeface="KVWEAC+å¾®è½¯é�»,Bold"/>
              </a:rPr>
              <a:t>50~100m@67%</a:t>
            </a: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）</a:t>
            </a:r>
          </a:p>
          <a:p>
            <a:pPr marL="0" marR="0">
              <a:lnSpc>
                <a:spcPts val="1583"/>
              </a:lnSpc>
              <a:spcBef>
                <a:spcPts val="526"/>
              </a:spcBef>
              <a:spcAft>
                <a:spcPct val="0"/>
              </a:spcAft>
            </a:pPr>
            <a:r>
              <a:rPr sz="1200" b="1">
                <a:solidFill>
                  <a:srgbClr val="000000"/>
                </a:solidFill>
                <a:latin typeface="GVGMPH+å¾®è½¯é�»,Bold"/>
                <a:cs typeface="GVGMPH+å¾®è½¯é�»,Bold"/>
              </a:rPr>
              <a:t>应用场景：查找终端位置</a:t>
            </a: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377543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CJCLDT+å¾®è½¯é�»,Bold"/>
                <a:cs typeface="CJCLDT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QRQVBE+å¾®è½¯é�»,Bold"/>
                <a:cs typeface="QRQVBE+å¾®è½¯é�»,Bold"/>
              </a:rPr>
              <a:t>是运营商级别的</a:t>
            </a:r>
            <a:r>
              <a:rPr sz="3200" b="1">
                <a:solidFill>
                  <a:srgbClr val="C00000"/>
                </a:solidFill>
                <a:latin typeface="CJCLDT+å¾®è½¯é�»,Bold"/>
                <a:cs typeface="CJCLDT+å¾®è½¯é�»,Bold"/>
              </a:rPr>
              <a:t>LP</a:t>
            </a:r>
            <a:r>
              <a:rPr sz="3200" spc="-742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8">
                <a:solidFill>
                  <a:srgbClr val="C00000"/>
                </a:solidFill>
                <a:latin typeface="CJCLDT+å¾®è½¯é�»,Bold"/>
                <a:cs typeface="CJCLDT+å¾®è½¯é�»,Bold"/>
              </a:rPr>
              <a:t>WA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787" y="959413"/>
            <a:ext cx="13232802" cy="1494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2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LPWA(Low Power Wide </a:t>
            </a:r>
            <a:r>
              <a:rPr sz="2400" spc="13">
                <a:solidFill>
                  <a:srgbClr val="000000"/>
                </a:solidFill>
                <a:latin typeface="LPIECP+å®ä½"/>
                <a:cs typeface="LPIECP+å®ä½"/>
              </a:rPr>
              <a:t>Area)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：是面向物联网中远距离和低功耗的通信需求通信技术，</a:t>
            </a:r>
          </a:p>
          <a:p>
            <a:pPr marL="0" marR="0">
              <a:lnSpc>
                <a:spcPts val="2400"/>
              </a:lnSpc>
              <a:spcBef>
                <a:spcPts val="482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具有</a:t>
            </a:r>
            <a:r>
              <a:rPr sz="2400" spc="12">
                <a:solidFill>
                  <a:srgbClr val="C00000"/>
                </a:solidFill>
                <a:latin typeface="MADELK+å®ä½"/>
                <a:cs typeface="MADELK+å®ä½"/>
              </a:rPr>
              <a:t>广覆盖、低功耗、低成本、大连接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的特点。</a:t>
            </a:r>
          </a:p>
          <a:p>
            <a:pPr marL="0" marR="0">
              <a:lnSpc>
                <a:spcPts val="2400"/>
              </a:lnSpc>
              <a:spcBef>
                <a:spcPts val="48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LPWA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阵营技术众多：</a:t>
            </a: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、</a:t>
            </a: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eMTC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、</a:t>
            </a: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LoRa</a:t>
            </a:r>
            <a:r>
              <a:rPr sz="2400" spc="15">
                <a:solidFill>
                  <a:srgbClr val="000000"/>
                </a:solidFill>
                <a:latin typeface="MADELK+å®ä½"/>
                <a:cs typeface="MADELK+å®ä½"/>
              </a:rPr>
              <a:t>、</a:t>
            </a:r>
            <a:r>
              <a:rPr sz="2400" spc="12">
                <a:solidFill>
                  <a:srgbClr val="000000"/>
                </a:solidFill>
                <a:latin typeface="LPIECP+å®ä½"/>
                <a:cs typeface="LPIECP+å®ä½"/>
              </a:rPr>
              <a:t>SigFox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等，</a:t>
            </a:r>
            <a:r>
              <a:rPr sz="2400" spc="12">
                <a:solidFill>
                  <a:srgbClr val="C00000"/>
                </a:solidFill>
                <a:latin typeface="LPIECP+å®ä½"/>
                <a:cs typeface="LPIECP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MADELK+å®ä½"/>
                <a:cs typeface="MADELK+å®ä½"/>
              </a:rPr>
              <a:t>是运营商主流技术选择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5741" y="2320012"/>
            <a:ext cx="891539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ADELK+å®ä½"/>
                <a:cs typeface="MADELK+å®ä½"/>
              </a:rPr>
              <a:t>速率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743" y="3000025"/>
            <a:ext cx="1189283" cy="590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71"/>
              </a:lnSpc>
              <a:spcBef>
                <a:spcPct val="0"/>
              </a:spcBef>
              <a:spcAft>
                <a:spcPct val="0"/>
              </a:spcAft>
            </a:pPr>
            <a:r>
              <a:rPr sz="1850" spc="17">
                <a:solidFill>
                  <a:srgbClr val="000000"/>
                </a:solidFill>
                <a:latin typeface="LPIECP+å®ä½"/>
                <a:cs typeface="LPIECP+å®ä½"/>
              </a:rPr>
              <a:t>100Mbps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47316" y="3014321"/>
            <a:ext cx="892302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LPIECP+å®ä½"/>
                <a:cs typeface="LPIECP+å®ä½"/>
              </a:rPr>
              <a:t>WiFi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0650" y="2998700"/>
            <a:ext cx="1401577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LPIECP+å®ä½"/>
                <a:cs typeface="LPIECP+å®ä½"/>
              </a:rPr>
              <a:t>UMTS/LTE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39824" y="3303881"/>
            <a:ext cx="4246842" cy="65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（短距覆盖）</a:t>
            </a:r>
            <a:r>
              <a:rPr sz="2000" spc="25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（高成本覆盖）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35196" y="3956153"/>
            <a:ext cx="76428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LPIECP+å®ä½"/>
                <a:cs typeface="LPIECP+å®ä½"/>
              </a:rPr>
              <a:t>GSM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6979" y="4388326"/>
            <a:ext cx="3020930" cy="93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1850" spc="17">
                <a:solidFill>
                  <a:srgbClr val="000000"/>
                </a:solidFill>
                <a:latin typeface="LPIECP+å®ä½"/>
                <a:cs typeface="LPIECP+å®ä½"/>
              </a:rPr>
              <a:t>100kbps</a:t>
            </a:r>
            <a:r>
              <a:rPr sz="1850" spc="4129">
                <a:solidFill>
                  <a:srgbClr val="000000"/>
                </a:solidFill>
                <a:latin typeface="LPIECP+å®ä½"/>
                <a:cs typeface="LPIECP+å®ä½"/>
              </a:rPr>
              <a:t> </a:t>
            </a:r>
            <a:r>
              <a:rPr sz="2000">
                <a:solidFill>
                  <a:srgbClr val="000000"/>
                </a:solidFill>
                <a:latin typeface="LPIECP+å®ä½"/>
                <a:cs typeface="LPIECP+å®ä½"/>
              </a:rPr>
              <a:t>Bluetooth</a:t>
            </a:r>
          </a:p>
          <a:p>
            <a:pPr marL="1541957" marR="0">
              <a:lnSpc>
                <a:spcPts val="2004"/>
              </a:lnSpc>
              <a:spcBef>
                <a:spcPts val="47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LPIECP+å®ä½"/>
                <a:cs typeface="LPIECP+å®ä½"/>
              </a:rPr>
              <a:t>ZigBee</a:t>
            </a: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73245" y="4748887"/>
            <a:ext cx="892301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LPIECP+å®ä½"/>
                <a:cs typeface="LPIECP+å®ä½"/>
              </a:rPr>
              <a:t>LPWA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55953" y="4998569"/>
            <a:ext cx="190804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（短距覆盖）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87818" y="4997680"/>
            <a:ext cx="1654758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6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私有技术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非授权频谱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735058" y="4997680"/>
            <a:ext cx="1399946" cy="9403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标准技术</a:t>
            </a:r>
          </a:p>
          <a:p>
            <a:pPr marL="0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MADELK+å®ä½"/>
                <a:cs typeface="MADELK+å®ä½"/>
              </a:rPr>
              <a:t>授权频谱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10990" y="5053687"/>
            <a:ext cx="216255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MADELK+å®ä½"/>
                <a:cs typeface="MADELK+å®ä½"/>
              </a:rPr>
              <a:t>（低功率广覆盖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343521" y="5696971"/>
            <a:ext cx="1576457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6">
                <a:solidFill>
                  <a:srgbClr val="000000"/>
                </a:solidFill>
                <a:latin typeface="Calibri"/>
                <a:cs typeface="Calibri"/>
              </a:rPr>
              <a:t>SigFox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400" spc="3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LoRa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55506" y="5702221"/>
            <a:ext cx="684758" cy="79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3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598406" y="5685998"/>
            <a:ext cx="129912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0000"/>
                </a:solidFill>
                <a:latin typeface="Calibri"/>
                <a:cs typeface="Calibri"/>
              </a:rPr>
              <a:t>NB-IoT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68477" y="5786228"/>
            <a:ext cx="1070411" cy="590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71"/>
              </a:lnSpc>
              <a:spcBef>
                <a:spcPct val="0"/>
              </a:spcBef>
              <a:spcAft>
                <a:spcPct val="0"/>
              </a:spcAft>
            </a:pPr>
            <a:r>
              <a:rPr sz="1850" spc="18">
                <a:solidFill>
                  <a:srgbClr val="000000"/>
                </a:solidFill>
                <a:latin typeface="LPIECP+å®ä½"/>
                <a:cs typeface="LPIECP+å®ä½"/>
              </a:rPr>
              <a:t>100bps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52626" y="6055671"/>
            <a:ext cx="591693" cy="590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71"/>
              </a:lnSpc>
              <a:spcBef>
                <a:spcPct val="0"/>
              </a:spcBef>
              <a:spcAft>
                <a:spcPct val="0"/>
              </a:spcAft>
            </a:pPr>
            <a:r>
              <a:rPr sz="1850" spc="23">
                <a:solidFill>
                  <a:srgbClr val="000000"/>
                </a:solidFill>
                <a:latin typeface="LPIECP+å®ä½"/>
                <a:cs typeface="LPIECP+å®ä½"/>
              </a:rPr>
              <a:t>1m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61970" y="6055671"/>
            <a:ext cx="832484" cy="590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71"/>
              </a:lnSpc>
              <a:spcBef>
                <a:spcPct val="0"/>
              </a:spcBef>
              <a:spcAft>
                <a:spcPct val="0"/>
              </a:spcAft>
            </a:pPr>
            <a:r>
              <a:rPr sz="1850" spc="23">
                <a:solidFill>
                  <a:srgbClr val="000000"/>
                </a:solidFill>
                <a:latin typeface="LPIECP+å®ä½"/>
                <a:cs typeface="LPIECP+å®ä½"/>
              </a:rPr>
              <a:t>100m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28134" y="6070911"/>
            <a:ext cx="832485" cy="590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71"/>
              </a:lnSpc>
              <a:spcBef>
                <a:spcPct val="0"/>
              </a:spcBef>
              <a:spcAft>
                <a:spcPct val="0"/>
              </a:spcAft>
            </a:pPr>
            <a:r>
              <a:rPr sz="1850" spc="23">
                <a:solidFill>
                  <a:srgbClr val="000000"/>
                </a:solidFill>
                <a:latin typeface="LPIECP+å®ä½"/>
                <a:cs typeface="LPIECP+å®ä½"/>
              </a:rPr>
              <a:t>10km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443982" y="6078769"/>
            <a:ext cx="801623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MADELK+å®ä½"/>
                <a:cs typeface="MADELK+å®ä½"/>
              </a:rPr>
              <a:t>覆盖</a:t>
            </a:r>
          </a:p>
        </p:txBody>
      </p:sp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36688"/>
            <a:ext cx="879059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2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特性七：更低功耗的周期性数据安全上报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5889" y="934319"/>
            <a:ext cx="2153980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普通</a:t>
            </a:r>
            <a:r>
              <a:rPr sz="1700" b="1" spc="-10">
                <a:solidFill>
                  <a:srgbClr val="FFFFFF"/>
                </a:solidFill>
                <a:latin typeface="RMNQBT+å¾®è½¯é�»,Bold"/>
                <a:cs typeface="RMNQBT+å¾®è½¯é�»,Bold"/>
              </a:rPr>
              <a:t>DTLS</a:t>
            </a:r>
            <a:r>
              <a:rPr sz="1700" b="1" spc="-20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安全传输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9631" y="934319"/>
            <a:ext cx="2367645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低功耗</a:t>
            </a:r>
            <a:r>
              <a:rPr sz="1700" b="1" spc="-10">
                <a:solidFill>
                  <a:srgbClr val="FFFFFF"/>
                </a:solidFill>
                <a:latin typeface="RMNQBT+å¾®è½¯é�»,Bold"/>
                <a:cs typeface="RMNQBT+å¾®è½¯é�»,Bold"/>
              </a:rPr>
              <a:t>DTLS</a:t>
            </a:r>
            <a:r>
              <a:rPr sz="1700" b="1" spc="-20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安全传输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79050" y="1539676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3960" y="2015799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应用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68132" y="2374186"/>
            <a:ext cx="1604010" cy="861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F2F2F2"/>
                </a:solidFill>
                <a:latin typeface="GBPFJJ+å¾®è½¯é�»,Bold"/>
                <a:cs typeface="GBPFJJ+å¾®è½¯é�»,Bold"/>
              </a:rPr>
              <a:t>安全上下文控</a:t>
            </a:r>
          </a:p>
          <a:p>
            <a:pPr marL="0" marR="0">
              <a:lnSpc>
                <a:spcPts val="2016"/>
              </a:lnSpc>
              <a:spcBef>
                <a:spcPct val="0"/>
              </a:spcBef>
              <a:spcAft>
                <a:spcPct val="0"/>
              </a:spcAft>
            </a:pPr>
            <a:r>
              <a:rPr sz="1700" b="1">
                <a:solidFill>
                  <a:srgbClr val="F2F2F2"/>
                </a:solidFill>
                <a:latin typeface="GBPFJJ+å¾®è½¯é�»,Bold"/>
                <a:cs typeface="GBPFJJ+å¾®è½¯é�»,Bold"/>
              </a:rPr>
              <a:t>制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71837" y="2412987"/>
            <a:ext cx="1245306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11">
                <a:solidFill>
                  <a:srgbClr val="000000"/>
                </a:solidFill>
                <a:latin typeface="RMNQBT+å¾®è½¯é�»,Bold"/>
                <a:cs typeface="RMNQBT+å¾®è½¯é�»,Bold"/>
              </a:rPr>
              <a:t>IoT</a:t>
            </a:r>
            <a:r>
              <a:rPr sz="1900" b="1" spc="2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平台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11475" y="2734732"/>
            <a:ext cx="571886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RMNQBT+å¾®è½¯é�»,Bold"/>
                <a:cs typeface="RMNQBT+å¾®è½¯é�»,Bold"/>
              </a:rPr>
              <a:t>6</a:t>
            </a:r>
            <a:r>
              <a:rPr sz="1450" b="1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次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14905" y="2771463"/>
            <a:ext cx="750689" cy="859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67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70C0"/>
                </a:solidFill>
                <a:latin typeface="GBPFJJ+å¾®è½¯é�»,Bold"/>
                <a:cs typeface="GBPFJJ+å¾®è½¯é�»,Bold"/>
              </a:rPr>
              <a:t>…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5029" y="2898374"/>
            <a:ext cx="1096611" cy="605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0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每天</a:t>
            </a:r>
            <a:r>
              <a:rPr sz="1700" b="1" spc="-16">
                <a:solidFill>
                  <a:srgbClr val="C00000"/>
                </a:solidFill>
                <a:latin typeface="RMNQBT+å¾®è½¯é�»,Bold"/>
                <a:cs typeface="RMNQBT+å¾®è½¯é�»,Bold"/>
              </a:rPr>
              <a:t>7</a:t>
            </a:r>
            <a:r>
              <a:rPr sz="1700" b="1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次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66388" y="2881036"/>
            <a:ext cx="642594" cy="7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上报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数据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11475" y="2954188"/>
            <a:ext cx="74541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RMNQBT+å¾®è½¯é�»,Bold"/>
                <a:cs typeface="RMNQBT+å¾®è½¯é�»,Bold"/>
              </a:rPr>
              <a:t>DTLS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79918" y="3087919"/>
            <a:ext cx="1007745" cy="7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首次上电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RMNQBT+å¾®è½¯é�»,Bold"/>
                <a:cs typeface="RMNQBT+å¾®è½¯é�»,Bold"/>
              </a:rPr>
              <a:t>DTLS</a:t>
            </a:r>
            <a:r>
              <a:rPr sz="1450" b="1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交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03206" y="3095673"/>
            <a:ext cx="1095508" cy="861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每天</a:t>
            </a:r>
            <a:r>
              <a:rPr sz="1700" b="1" spc="-16">
                <a:solidFill>
                  <a:srgbClr val="C00000"/>
                </a:solidFill>
                <a:latin typeface="RMNQBT+å¾®è½¯é�»,Bold"/>
                <a:cs typeface="RMNQBT+å¾®è½¯é�»,Bold"/>
              </a:rPr>
              <a:t>1</a:t>
            </a:r>
            <a:r>
              <a:rPr sz="1700" b="1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次</a:t>
            </a:r>
          </a:p>
          <a:p>
            <a:pPr marL="0" marR="0">
              <a:lnSpc>
                <a:spcPts val="2016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交互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39228" y="3120137"/>
            <a:ext cx="750982" cy="859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0"/>
              </a:lnSpc>
              <a:spcBef>
                <a:spcPct val="0"/>
              </a:spcBef>
              <a:spcAft>
                <a:spcPct val="0"/>
              </a:spcAft>
            </a:pPr>
            <a:r>
              <a:rPr sz="2400" b="1">
                <a:solidFill>
                  <a:srgbClr val="0070C0"/>
                </a:solidFill>
                <a:latin typeface="GBPFJJ+å¾®è½¯é�»,Bold"/>
                <a:cs typeface="GBPFJJ+å¾®è½¯é�»,Bold"/>
              </a:rPr>
              <a:t>…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75029" y="3155109"/>
            <a:ext cx="750570" cy="605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17"/>
              </a:lnSpc>
              <a:spcBef>
                <a:spcPct val="0"/>
              </a:spcBef>
              <a:spcAft>
                <a:spcPct val="0"/>
              </a:spcAft>
            </a:pPr>
            <a:r>
              <a:rPr sz="1700" b="1" spc="-20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交互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11475" y="3173322"/>
            <a:ext cx="642594" cy="51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3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交互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008364" y="3222031"/>
            <a:ext cx="641985" cy="73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上报</a:t>
            </a:r>
          </a:p>
          <a:p>
            <a:pPr marL="0" marR="0">
              <a:lnSpc>
                <a:spcPts val="1727"/>
              </a:lnSpc>
              <a:spcBef>
                <a:spcPct val="0"/>
              </a:spcBef>
              <a:spcAft>
                <a:spcPct val="0"/>
              </a:spcAft>
            </a:pPr>
            <a:r>
              <a:rPr sz="1450" b="1" spc="-1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数据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79918" y="3527212"/>
            <a:ext cx="459105" cy="51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0"/>
              </a:lnSpc>
              <a:spcBef>
                <a:spcPct val="0"/>
              </a:spcBef>
              <a:spcAft>
                <a:spcPct val="0"/>
              </a:spcAft>
            </a:pPr>
            <a:r>
              <a:rPr sz="1450" b="1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互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203960" y="3611681"/>
            <a:ext cx="849630" cy="68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4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水表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179050" y="3873233"/>
            <a:ext cx="850239" cy="6841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37"/>
              </a:lnSpc>
              <a:spcBef>
                <a:spcPct val="0"/>
              </a:spcBef>
              <a:spcAft>
                <a:spcPct val="0"/>
              </a:spcAft>
            </a:pPr>
            <a:r>
              <a:rPr sz="1900" b="1" spc="20">
                <a:solidFill>
                  <a:srgbClr val="000000"/>
                </a:solidFill>
                <a:latin typeface="GBPFJJ+å¾®è½¯é�»,Bold"/>
                <a:cs typeface="GBPFJJ+å¾®è½¯é�»,Bold"/>
              </a:rPr>
              <a:t>水表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66190" y="4876598"/>
            <a:ext cx="194310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行业客户价值：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66190" y="5205782"/>
            <a:ext cx="7720903" cy="973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77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大幅减少消息交互，平均</a:t>
            </a:r>
            <a:r>
              <a:rPr sz="1800" b="1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降低功耗</a:t>
            </a:r>
            <a:r>
              <a:rPr sz="1800" b="1">
                <a:solidFill>
                  <a:srgbClr val="C00000"/>
                </a:solidFill>
                <a:latin typeface="RMNQBT+å¾®è½¯é�»,Bold"/>
                <a:cs typeface="RMNQBT+å¾®è½¯é�»,Bold"/>
              </a:rPr>
              <a:t>50%</a:t>
            </a:r>
            <a:r>
              <a:rPr sz="1800" b="1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，延长设备使用生命周期</a:t>
            </a:r>
          </a:p>
          <a:p>
            <a:pPr marL="0" marR="0">
              <a:lnSpc>
                <a:spcPts val="2378"/>
              </a:lnSpc>
              <a:spcBef>
                <a:spcPts val="213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运营商价值：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38961" y="5864480"/>
            <a:ext cx="6572980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FFFFFF"/>
                </a:solidFill>
                <a:latin typeface="GBPFJJ+å¾®è½¯é�»,Bold"/>
                <a:cs typeface="GBPFJJ+å¾®è½¯é�»,Bold"/>
              </a:rPr>
              <a:t>降低网络数据传输量，提升小区连接容量，</a:t>
            </a:r>
            <a:r>
              <a:rPr sz="1800" b="1">
                <a:solidFill>
                  <a:srgbClr val="C00000"/>
                </a:solidFill>
                <a:latin typeface="GBPFJJ+å¾®è½¯é�»,Bold"/>
                <a:cs typeface="GBPFJJ+å¾®è½¯é�»,Bold"/>
              </a:rPr>
              <a:t>减少网络拥塞</a:t>
            </a:r>
          </a:p>
        </p:txBody>
      </p:sp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574643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7">
                <a:solidFill>
                  <a:srgbClr val="C00000"/>
                </a:solidFill>
                <a:latin typeface="BTGFUN+å¾®è½¯é�»,Bold"/>
                <a:cs typeface="BTGFUN+å¾®è½¯é�»,Bold"/>
              </a:rPr>
              <a:t>平台对接流程图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01056" y="923567"/>
            <a:ext cx="1408422" cy="53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IoT</a:t>
            </a: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平台对接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34512" y="1990740"/>
            <a:ext cx="12573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FUIHF+å®ä½"/>
                <a:cs typeface="AFUIHF+å®ä½"/>
              </a:rPr>
              <a:t>应用集成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79487" y="2015172"/>
            <a:ext cx="1466850" cy="70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FUIHF+å®ä½"/>
                <a:cs typeface="AFUIHF+å®ä½"/>
              </a:rPr>
              <a:t>设备</a:t>
            </a:r>
            <a:r>
              <a:rPr sz="1800">
                <a:solidFill>
                  <a:srgbClr val="000000"/>
                </a:solidFill>
                <a:latin typeface="AFUIHF+å®ä½"/>
                <a:cs typeface="AFUIHF+å®ä½"/>
              </a:rPr>
              <a:t>集成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58338" y="2483508"/>
            <a:ext cx="1970912" cy="1870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注册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SP</a:t>
            </a:r>
            <a:r>
              <a:rPr sz="1600" spc="-18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Protal</a:t>
            </a: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用户</a:t>
            </a:r>
          </a:p>
          <a:p>
            <a:pPr marL="224028" marR="0">
              <a:lnSpc>
                <a:spcPts val="1783"/>
              </a:lnSpc>
              <a:spcBef>
                <a:spcPts val="354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创建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APP</a:t>
            </a: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应用</a:t>
            </a:r>
          </a:p>
          <a:p>
            <a:pPr marL="428244" marR="0">
              <a:lnSpc>
                <a:spcPts val="1596"/>
              </a:lnSpc>
              <a:spcBef>
                <a:spcPts val="373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应用鉴权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05065" y="2492811"/>
            <a:ext cx="1520952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设备集成启动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00265" y="3160418"/>
            <a:ext cx="2129028" cy="3224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123" marR="0">
              <a:lnSpc>
                <a:spcPts val="1783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编写</a:t>
            </a:r>
            <a:r>
              <a:rPr sz="1600">
                <a:solidFill>
                  <a:srgbClr val="000000"/>
                </a:solidFill>
                <a:latin typeface="Arial"/>
                <a:cs typeface="Arial"/>
              </a:rPr>
              <a:t>profile</a:t>
            </a: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文件</a:t>
            </a:r>
          </a:p>
          <a:p>
            <a:pPr marL="202691" marR="0">
              <a:lnSpc>
                <a:spcPts val="1596"/>
              </a:lnSpc>
              <a:spcBef>
                <a:spcPts val="373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开发编解码插件</a:t>
            </a:r>
          </a:p>
          <a:p>
            <a:pPr marL="0" marR="0">
              <a:lnSpc>
                <a:spcPts val="1596"/>
              </a:lnSpc>
              <a:spcBef>
                <a:spcPts val="373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应用服务器业务发放</a:t>
            </a:r>
          </a:p>
          <a:p>
            <a:pPr marL="182879" marR="0">
              <a:lnSpc>
                <a:spcPts val="1783"/>
              </a:lnSpc>
              <a:spcBef>
                <a:spcPts val="359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终端</a:t>
            </a:r>
            <a:r>
              <a:rPr sz="1600" spc="-60">
                <a:solidFill>
                  <a:srgbClr val="000000"/>
                </a:solidFill>
                <a:latin typeface="Arial"/>
                <a:cs typeface="Arial"/>
              </a:rPr>
              <a:t>AT</a:t>
            </a: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命令调测</a:t>
            </a:r>
          </a:p>
          <a:p>
            <a:pPr marL="304800" marR="0">
              <a:lnSpc>
                <a:spcPts val="1596"/>
              </a:lnSpc>
              <a:spcBef>
                <a:spcPts val="373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基本功能验证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89274" y="4524049"/>
            <a:ext cx="710184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订阅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86582" y="5200959"/>
            <a:ext cx="111556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注册设备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83890" y="5877920"/>
            <a:ext cx="1520952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AFUIHF+å®ä½"/>
                <a:cs typeface="AFUIHF+å®ä½"/>
              </a:rPr>
              <a:t>设置设备信息</a:t>
            </a:r>
          </a:p>
        </p:txBody>
      </p:sp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999661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 spc="155">
                <a:solidFill>
                  <a:srgbClr val="C00000"/>
                </a:solidFill>
                <a:latin typeface="PMTKUJ+å¾®è½¯é�»,Bold"/>
                <a:cs typeface="PMTKUJ+å¾®è½¯é�»,Bold"/>
              </a:rPr>
              <a:t>平台集成开发内容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3086" y="1124365"/>
            <a:ext cx="1001268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角色</a:t>
            </a:r>
            <a:r>
              <a:rPr sz="1200" b="1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>
                <a:solidFill>
                  <a:srgbClr val="FFFFFF"/>
                </a:solidFill>
                <a:latin typeface="FUCWHP+å¾®è½¯é�»,Bold"/>
                <a:cs typeface="FUCWHP+å¾®è½¯é�»,Bold"/>
              </a:rPr>
              <a:t>/ </a:t>
            </a:r>
            <a:r>
              <a:rPr sz="12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流程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12466" y="1109525"/>
            <a:ext cx="62331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准备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68114" y="1127794"/>
            <a:ext cx="5334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开发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32778" y="1109525"/>
            <a:ext cx="62331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调试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06054" y="1127794"/>
            <a:ext cx="838200" cy="429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启动认证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86595" y="1109525"/>
            <a:ext cx="62331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PMTKUJ+å¾®è½¯é�»,Bold"/>
                <a:cs typeface="PMTKUJ+å¾®è½¯é�»,Bold"/>
              </a:rPr>
              <a:t>上线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6893" y="1880524"/>
            <a:ext cx="458724" cy="470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1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本地插</a:t>
            </a:r>
          </a:p>
          <a:p>
            <a:pPr marL="0" marR="0">
              <a:lnSpc>
                <a:spcPts val="1061"/>
              </a:lnSpc>
              <a:spcBef>
                <a:spcPts val="328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件测试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27953" y="1884774"/>
            <a:ext cx="459638" cy="47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4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云端部</a:t>
            </a:r>
          </a:p>
          <a:p>
            <a:pPr marL="102107" marR="0">
              <a:lnSpc>
                <a:spcPts val="1061"/>
              </a:lnSpc>
              <a:spcBef>
                <a:spcPts val="330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署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5526" y="1948600"/>
            <a:ext cx="771601" cy="395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插件开发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92652" y="2260835"/>
            <a:ext cx="489966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设备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39082" y="2449430"/>
            <a:ext cx="1494663" cy="1283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85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基于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Agent</a:t>
            </a:r>
            <a:r>
              <a:rPr sz="1100" spc="-29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 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Lite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开发</a:t>
            </a:r>
          </a:p>
          <a:p>
            <a:pPr marL="0" marR="0">
              <a:lnSpc>
                <a:spcPts val="1457"/>
              </a:lnSpc>
              <a:spcBef>
                <a:spcPts val="2044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基于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Agent</a:t>
            </a:r>
            <a:r>
              <a:rPr sz="1100" spc="-29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 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Tiny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开发</a:t>
            </a:r>
          </a:p>
          <a:p>
            <a:pPr marL="162178" marR="0">
              <a:lnSpc>
                <a:spcPts val="1457"/>
              </a:lnSpc>
              <a:spcBef>
                <a:spcPts val="2043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基于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Agent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开发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48202" y="2479564"/>
            <a:ext cx="580775" cy="357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14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Profile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458466" y="2671680"/>
            <a:ext cx="1050798" cy="1400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04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准备工作：</a:t>
            </a:r>
          </a:p>
          <a:p>
            <a:pPr marL="0" marR="0">
              <a:lnSpc>
                <a:spcPts val="1457"/>
              </a:lnSpc>
              <a:spcBef>
                <a:spcPts val="47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注册社区账号</a:t>
            </a:r>
          </a:p>
          <a:p>
            <a:pPr marL="0" marR="0">
              <a:lnSpc>
                <a:spcPts val="1457"/>
              </a:lnSpc>
              <a:spcBef>
                <a:spcPts val="524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下载开发指南</a:t>
            </a:r>
          </a:p>
          <a:p>
            <a:pPr marL="0" marR="0">
              <a:lnSpc>
                <a:spcPts val="1457"/>
              </a:lnSpc>
              <a:spcBef>
                <a:spcPts val="52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准备开发环境</a:t>
            </a:r>
          </a:p>
          <a:p>
            <a:pPr marL="0" marR="0">
              <a:lnSpc>
                <a:spcPts val="1457"/>
              </a:lnSpc>
              <a:spcBef>
                <a:spcPts val="52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下载测试工具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762756" y="2763755"/>
            <a:ext cx="349758" cy="646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</a:t>
            </a:r>
          </a:p>
          <a:p>
            <a:pPr marL="0" marR="0">
              <a:lnSpc>
                <a:spcPts val="1457"/>
              </a:lnSpc>
              <a:spcBef>
                <a:spcPts val="474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发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60715" y="2827382"/>
            <a:ext cx="1052626" cy="1149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03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提供测试报</a:t>
            </a:r>
          </a:p>
          <a:p>
            <a:pPr marL="0" marR="0">
              <a:lnSpc>
                <a:spcPts val="1460"/>
              </a:lnSpc>
              <a:spcBef>
                <a:spcPts val="469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告、各交付件</a:t>
            </a:r>
          </a:p>
          <a:p>
            <a:pPr marL="70103" marR="0">
              <a:lnSpc>
                <a:spcPts val="1457"/>
              </a:lnSpc>
              <a:spcBef>
                <a:spcPts val="525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（包含软件</a:t>
            </a:r>
          </a:p>
          <a:p>
            <a:pPr marL="70103" marR="0">
              <a:lnSpc>
                <a:spcPts val="1457"/>
              </a:lnSpc>
              <a:spcBef>
                <a:spcPts val="52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和、硬件）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49032" y="2953239"/>
            <a:ext cx="770382" cy="89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使用测试</a:t>
            </a:r>
          </a:p>
          <a:p>
            <a:pPr marL="0" marR="0">
              <a:lnSpc>
                <a:spcPts val="1457"/>
              </a:lnSpc>
              <a:spcBef>
                <a:spcPts val="47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工具自调</a:t>
            </a:r>
          </a:p>
          <a:p>
            <a:pPr marL="210311" marR="0">
              <a:lnSpc>
                <a:spcPts val="1457"/>
              </a:lnSpc>
              <a:spcBef>
                <a:spcPts val="522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测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327658" y="3030000"/>
            <a:ext cx="990600" cy="704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83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设备开发者</a:t>
            </a:r>
          </a:p>
          <a:p>
            <a:pPr marL="0" marR="0">
              <a:lnSpc>
                <a:spcPts val="1583"/>
              </a:lnSpc>
              <a:spcBef>
                <a:spcPts val="526"/>
              </a:spcBef>
              <a:spcAft>
                <a:spcPct val="0"/>
              </a:spcAft>
            </a:pPr>
            <a:r>
              <a:rPr sz="12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应用开发者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691116" y="3177212"/>
            <a:ext cx="62331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发布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31564" y="3783565"/>
            <a:ext cx="1355598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基于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APP</a:t>
            </a:r>
            <a:r>
              <a:rPr sz="1100" spc="-18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 </a:t>
            </a: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SDK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开发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42230" y="4147547"/>
            <a:ext cx="630174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小型化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674109" y="4231367"/>
            <a:ext cx="856335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API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体验测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4402" y="4315187"/>
            <a:ext cx="925830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BQTUJN+å¾®è½¯é�»"/>
                <a:cs typeface="BQTUJN+å¾®è½¯é�»"/>
              </a:rPr>
              <a:t>DEMO</a:t>
            </a: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参考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27094" y="4399007"/>
            <a:ext cx="349758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试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212334" y="4482827"/>
            <a:ext cx="489966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FFFFFF"/>
                </a:solidFill>
                <a:latin typeface="HWVQQT+å¾®è½¯é�»"/>
                <a:cs typeface="HWVQQT+å¾®è½¯é�»"/>
              </a:rPr>
              <a:t>开发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366260" y="5123415"/>
            <a:ext cx="770382" cy="394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7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HWVQQT+å¾®è½¯é�»"/>
                <a:cs typeface="HWVQQT+å¾®è½¯é�»"/>
              </a:rPr>
              <a:t>集成支撑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66457" y="5122203"/>
            <a:ext cx="1052626" cy="395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C00000"/>
                </a:solidFill>
                <a:latin typeface="HWVQQT+å¾®è½¯é�»"/>
                <a:cs typeface="HWVQQT+å¾®è½¯é�»"/>
              </a:rPr>
              <a:t>提供测试环境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024372" y="5640326"/>
            <a:ext cx="979932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HWVQQT+å¾®è½¯é�»"/>
                <a:cs typeface="HWVQQT+å¾®è½¯é�»"/>
              </a:rPr>
              <a:t>技术支撑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74699" y="6099624"/>
            <a:ext cx="2881624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COINGR+å®ä½"/>
                <a:cs typeface="COINGR+å®ä½"/>
              </a:rPr>
              <a:t>应用集成：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API</a:t>
            </a:r>
            <a:r>
              <a:rPr sz="1800" spc="12">
                <a:solidFill>
                  <a:srgbClr val="000000"/>
                </a:solidFill>
                <a:latin typeface="COINGR+å®ä½"/>
                <a:cs typeface="COINGR+å®ä½"/>
              </a:rPr>
              <a:t>调用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+</a:t>
            </a:r>
            <a:r>
              <a:rPr sz="1800" spc="12">
                <a:solidFill>
                  <a:srgbClr val="000000"/>
                </a:solidFill>
                <a:latin typeface="COINGR+å®ä½"/>
                <a:cs typeface="COINGR+å®ä½"/>
              </a:rPr>
              <a:t>测试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888482" y="6125546"/>
            <a:ext cx="5328546" cy="62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COINGR+å®ä½"/>
                <a:cs typeface="COINGR+å®ä½"/>
              </a:rPr>
              <a:t>设备集成：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Profile+</a:t>
            </a:r>
            <a:r>
              <a:rPr sz="1800" spc="12">
                <a:solidFill>
                  <a:srgbClr val="000000"/>
                </a:solidFill>
                <a:latin typeface="COINGR+å®ä½"/>
                <a:cs typeface="COINGR+å®ä½"/>
              </a:rPr>
              <a:t>插件（或</a:t>
            </a: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Agent</a:t>
            </a:r>
          </a:p>
          <a:p>
            <a:pPr marL="3369818" marR="0">
              <a:lnSpc>
                <a:spcPts val="1802"/>
              </a:lnSpc>
              <a:spcBef>
                <a:spcPts val="497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COINGR+å®ä½"/>
                <a:cs typeface="COINGR+å®ä½"/>
              </a:rPr>
              <a:t>）开发</a:t>
            </a:r>
            <a:r>
              <a:rPr sz="1800" spc="4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COINGR+å®ä½"/>
                <a:cs typeface="COINGR+å®ä½"/>
              </a:rPr>
              <a:t>测试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948672" y="6125546"/>
            <a:ext cx="456905" cy="622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7214" y="2719843"/>
            <a:ext cx="2997073" cy="37462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98"/>
              </a:lnSpc>
              <a:spcBef>
                <a:spcPct val="0"/>
              </a:spcBef>
              <a:spcAft>
                <a:spcPct val="0"/>
              </a:spcAft>
            </a:pPr>
            <a:r>
              <a:rPr sz="11800">
                <a:solidFill>
                  <a:srgbClr val="C00000"/>
                </a:solidFill>
                <a:latin typeface="WFTUAL+å®ä½"/>
                <a:cs typeface="WFTUAL+å®ä½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1883" y="3111778"/>
            <a:ext cx="5080940" cy="16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30"/>
              </a:lnSpc>
              <a:spcBef>
                <a:spcPct val="0"/>
              </a:spcBef>
              <a:spcAft>
                <a:spcPct val="0"/>
              </a:spcAft>
            </a:pPr>
            <a:r>
              <a:rPr sz="5350" spc="-22">
                <a:solidFill>
                  <a:srgbClr val="2DA2BF"/>
                </a:solidFill>
                <a:latin typeface="NEUKMF+å®ä½"/>
                <a:cs typeface="NEUKMF+å®ä½"/>
              </a:rPr>
              <a:t>典型应用场景</a:t>
            </a:r>
          </a:p>
        </p:txBody>
      </p:sp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451331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BBHGJR+å¾®è½¯é�»,Bold"/>
                <a:cs typeface="BBHGJR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QSHEOG+å¾®è½¯é�»,Bold"/>
                <a:cs typeface="QSHEOG+å¾®è½¯é�»,Bold"/>
              </a:rPr>
              <a:t>重点拓展领域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3568" y="896545"/>
            <a:ext cx="8622061" cy="644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ct val="0"/>
              </a:spcBef>
              <a:spcAft>
                <a:spcPct val="0"/>
              </a:spcAft>
            </a:pPr>
            <a:r>
              <a:rPr sz="1800" b="1">
                <a:solidFill>
                  <a:srgbClr val="000000"/>
                </a:solidFill>
                <a:latin typeface="QSHEOG+å¾®è½¯é�»,Bold"/>
                <a:cs typeface="QSHEOG+å¾®è½¯é�»,Bold"/>
              </a:rPr>
              <a:t>结合</a:t>
            </a:r>
            <a:r>
              <a:rPr sz="1800" b="1">
                <a:solidFill>
                  <a:srgbClr val="000000"/>
                </a:solidFill>
                <a:latin typeface="BBHGJR+å¾®è½¯é�»,Bold"/>
                <a:cs typeface="BBHGJR+å¾®è½¯é�»,Bold"/>
              </a:rPr>
              <a:t>NB-IoT</a:t>
            </a:r>
            <a:r>
              <a:rPr sz="1800" b="1">
                <a:solidFill>
                  <a:srgbClr val="000000"/>
                </a:solidFill>
                <a:latin typeface="QSHEOG+å¾®è½¯é�»,Bold"/>
                <a:cs typeface="QSHEOG+å¾®è½¯é�»,Bold"/>
              </a:rPr>
              <a:t>技术特点，重点在以下</a:t>
            </a:r>
            <a:r>
              <a:rPr sz="1800" b="1">
                <a:solidFill>
                  <a:srgbClr val="000000"/>
                </a:solidFill>
                <a:latin typeface="BBHGJR+å¾®è½¯é�»,Bold"/>
                <a:cs typeface="BBHGJR+å¾®è½¯é�»,Bold"/>
              </a:rPr>
              <a:t>7</a:t>
            </a:r>
            <a:r>
              <a:rPr sz="1800" b="1">
                <a:solidFill>
                  <a:srgbClr val="000000"/>
                </a:solidFill>
                <a:latin typeface="QSHEOG+å¾®è½¯é�»,Bold"/>
                <a:cs typeface="QSHEOG+å¾®è½¯é�»,Bold"/>
              </a:rPr>
              <a:t>类适用场景开展</a:t>
            </a:r>
            <a:r>
              <a:rPr sz="1800" b="1">
                <a:solidFill>
                  <a:srgbClr val="000000"/>
                </a:solidFill>
                <a:latin typeface="BBHGJR+å¾®è½¯é�»,Bold"/>
                <a:cs typeface="BBHGJR+å¾®è½¯é�»,Bold"/>
              </a:rPr>
              <a:t>NB-IoT</a:t>
            </a:r>
            <a:r>
              <a:rPr sz="1800" b="1">
                <a:solidFill>
                  <a:srgbClr val="000000"/>
                </a:solidFill>
                <a:latin typeface="QSHEOG+å¾®è½¯é�»,Bold"/>
                <a:cs typeface="QSHEOG+å¾®è½¯é�»,Bold"/>
              </a:rPr>
              <a:t>相关业务拓展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3096" y="1746900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公共事业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27320" y="1746900"/>
            <a:ext cx="1261872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智慧城市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5818" y="1773825"/>
            <a:ext cx="14919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农业与环境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3096" y="2074736"/>
            <a:ext cx="3468395" cy="1146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表类：智能水表、智能气表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给水系统监控</a:t>
            </a:r>
          </a:p>
          <a:p>
            <a:pPr marL="0" marR="0">
              <a:lnSpc>
                <a:spcPts val="2013"/>
              </a:lnSpc>
              <a:spcBef>
                <a:spcPts val="14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白电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27320" y="2074736"/>
            <a:ext cx="1748027" cy="1146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智能停车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智能垃圾桶</a:t>
            </a:r>
          </a:p>
          <a:p>
            <a:pPr marL="0" marR="0">
              <a:lnSpc>
                <a:spcPts val="2013"/>
              </a:lnSpc>
              <a:spcBef>
                <a:spcPts val="14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智能灯杆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95818" y="2101660"/>
            <a:ext cx="3468395" cy="16795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农业应用（农林牧渔监控，</a:t>
            </a:r>
          </a:p>
          <a:p>
            <a:pPr marL="256031" marR="0">
              <a:lnSpc>
                <a:spcPts val="1802"/>
              </a:lnSpc>
              <a:spcBef>
                <a:spcPts val="357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家畜监控）</a:t>
            </a:r>
          </a:p>
          <a:p>
            <a:pPr marL="0" marR="0">
              <a:lnSpc>
                <a:spcPts val="2010"/>
              </a:lnSpc>
              <a:spcBef>
                <a:spcPts val="101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环境监控（污染、噪音、</a:t>
            </a:r>
          </a:p>
          <a:p>
            <a:pPr marL="256031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雨、风、河流流速、健康危</a:t>
            </a:r>
          </a:p>
          <a:p>
            <a:pPr marL="256031" marR="0">
              <a:lnSpc>
                <a:spcPts val="1800"/>
              </a:lnSpc>
              <a:spcBef>
                <a:spcPts val="360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害、数据搜集与实时监控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10556" y="3325511"/>
            <a:ext cx="1491996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消费与医疗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5807" y="3369961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工业应用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210556" y="3653600"/>
            <a:ext cx="1978152" cy="872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穿戴设备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大型家用电器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5807" y="3697520"/>
            <a:ext cx="4262673" cy="856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3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工业：设备状态监控、工业控制、</a:t>
            </a:r>
          </a:p>
          <a:p>
            <a:pPr marL="256031" marR="0">
              <a:lnSpc>
                <a:spcPts val="1800"/>
              </a:lnSpc>
              <a:spcBef>
                <a:spcPts val="362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进程与安全监控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10702" y="3879612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智慧建筑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10556" y="4202240"/>
            <a:ext cx="5031422" cy="603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OOAWCO+å®ä½"/>
                <a:cs typeface="OOAWCO+å®ä½"/>
              </a:rPr>
              <a:t>VIP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追踪（宠物、小孩等）</a:t>
            </a:r>
            <a:r>
              <a:rPr sz="1800" spc="18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报警系统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5807" y="4246817"/>
            <a:ext cx="3997680" cy="1146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能源基础设施、石油与天然气监</a:t>
            </a:r>
          </a:p>
          <a:p>
            <a:pPr marL="256031" marR="0">
              <a:lnSpc>
                <a:spcPts val="1800"/>
              </a:lnSpc>
              <a:spcBef>
                <a:spcPts val="35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EUMEIS+å®ä½"/>
                <a:cs typeface="EUMEIS+å®ä½"/>
              </a:rPr>
              <a:t>控</a:t>
            </a:r>
          </a:p>
          <a:p>
            <a:pPr marL="0" marR="0">
              <a:lnSpc>
                <a:spcPts val="2013"/>
              </a:lnSpc>
              <a:spcBef>
                <a:spcPts val="14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自动贩卖机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210556" y="4476560"/>
            <a:ext cx="1748028" cy="872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智能自行车</a:t>
            </a:r>
          </a:p>
          <a:p>
            <a:pPr marL="0" marR="0">
              <a:lnSpc>
                <a:spcPts val="2013"/>
              </a:lnSpc>
              <a:spcBef>
                <a:spcPts val="196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生活辅助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10702" y="4482148"/>
            <a:ext cx="3736543" cy="872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OOAWCO+å®ä½"/>
                <a:cs typeface="OOAWCO+å®ä½"/>
              </a:rPr>
              <a:t>HVAC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（采暖通风与空调）系统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接入控制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210556" y="5025581"/>
            <a:ext cx="1978152" cy="598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远程临床跟踪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95807" y="5487457"/>
            <a:ext cx="1261871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EUMEIS+å®ä½"/>
                <a:cs typeface="EUMEIS+å®ä½"/>
              </a:rPr>
              <a:t>后勤保障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95807" y="5815293"/>
            <a:ext cx="2939110" cy="856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9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工业资产、货柜追踪：</a:t>
            </a:r>
          </a:p>
          <a:p>
            <a:pPr marL="256031" marR="0">
              <a:lnSpc>
                <a:spcPts val="1800"/>
              </a:lnSpc>
              <a:spcBef>
                <a:spcPts val="359"/>
              </a:spcBef>
              <a:spcAft>
                <a:spcPct val="0"/>
              </a:spcAft>
            </a:pPr>
            <a:r>
              <a:rPr sz="1800" spc="12">
                <a:solidFill>
                  <a:srgbClr val="000000"/>
                </a:solidFill>
                <a:latin typeface="EUMEIS+å®ä½"/>
                <a:cs typeface="EUMEIS+å®ä½"/>
              </a:rPr>
              <a:t>位置与状态更新</a:t>
            </a:r>
          </a:p>
        </p:txBody>
      </p:sp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1029053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PASQLA+å¾®è½¯é�»,Bold"/>
                <a:cs typeface="PASQLA+å¾®è½¯é�»,Bold"/>
              </a:rPr>
              <a:t>业务流程：基于</a:t>
            </a:r>
            <a:r>
              <a:rPr sz="3200" b="1" spc="-21">
                <a:solidFill>
                  <a:srgbClr val="C00000"/>
                </a:solidFill>
                <a:latin typeface="PIILTR+å¾®è½¯é�»,Bold"/>
                <a:cs typeface="PIILTR+å¾®è½¯é�»,Bold"/>
              </a:rPr>
              <a:t>NB-IOT</a:t>
            </a:r>
            <a:r>
              <a:rPr sz="3200" b="1" spc="-16">
                <a:solidFill>
                  <a:srgbClr val="C00000"/>
                </a:solidFill>
                <a:latin typeface="PIILTR+å¾®è½¯é�»,Bold"/>
                <a:cs typeface="PIILTR+å¾®è½¯é�»,Bold"/>
              </a:rPr>
              <a:t> </a:t>
            </a:r>
            <a:r>
              <a:rPr sz="3200" b="1">
                <a:solidFill>
                  <a:srgbClr val="C00000"/>
                </a:solidFill>
                <a:latin typeface="PASQLA+å¾®è½¯é�»,Bold"/>
                <a:cs typeface="PASQLA+å¾®è½¯é�»,Bold"/>
              </a:rPr>
              <a:t>创新奶牛发情及工作原理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69208" y="1059920"/>
            <a:ext cx="5147387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C00000"/>
                </a:solidFill>
                <a:latin typeface="LAGOHC+å¾®è½¯é�»"/>
                <a:cs typeface="LAGOHC+å¾®è½¯é�»"/>
              </a:rPr>
              <a:t>奶牛一发情，老板就知情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68112" y="6004562"/>
            <a:ext cx="2460650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PASQLA+å¾®è½¯é�»,Bold"/>
                <a:cs typeface="PASQLA+å¾®è½¯é�»,Bold"/>
              </a:rPr>
              <a:t>（资料员、育种员、场长）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0952" y="6004562"/>
            <a:ext cx="2255596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PASQLA+å¾®è½¯é�»,Bold"/>
                <a:cs typeface="PASQLA+å¾®è½¯é�»,Bold"/>
              </a:rPr>
              <a:t>（育种员、场长、老板）</a:t>
            </a:r>
          </a:p>
        </p:txBody>
      </p:sp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5182339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MOWTUK+å¾®è½¯é�»,Bold"/>
                <a:cs typeface="MOWTUK+å¾®è½¯é�»,Bold"/>
              </a:rPr>
              <a:t>业务流程：</a:t>
            </a:r>
            <a:r>
              <a:rPr sz="3200" b="1">
                <a:solidFill>
                  <a:srgbClr val="C00000"/>
                </a:solidFill>
                <a:latin typeface="HNUUSK+å¾®è½¯é�»,Bold"/>
                <a:cs typeface="HNUUSK+å¾®è½¯é�»,Bold"/>
              </a:rPr>
              <a:t>APP</a:t>
            </a:r>
            <a:r>
              <a:rPr sz="3200" b="1">
                <a:solidFill>
                  <a:srgbClr val="C00000"/>
                </a:solidFill>
                <a:latin typeface="MOWTUK+å¾®è½¯é�»,Bold"/>
                <a:cs typeface="MOWTUK+å¾®è½¯é�»,Bold"/>
              </a:rPr>
              <a:t>应用功能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3363" y="1345279"/>
            <a:ext cx="3679437" cy="63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6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C00000"/>
                </a:solidFill>
                <a:latin typeface="STMSQS+å®ä½"/>
                <a:cs typeface="STMSQS+å®ä½"/>
              </a:rPr>
              <a:t>APP</a:t>
            </a:r>
            <a:r>
              <a:rPr sz="2000" spc="13">
                <a:solidFill>
                  <a:srgbClr val="C00000"/>
                </a:solidFill>
                <a:latin typeface="CGSVRR+å®ä½"/>
                <a:cs typeface="CGSVRR+å®ä½"/>
              </a:rPr>
              <a:t>应用功能介绍：信息管理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3308" y="1834991"/>
            <a:ext cx="8001290" cy="785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牛舍信息管理：牧场牛舍信息的增删改，包括牛舍的</a:t>
            </a:r>
            <a:r>
              <a:rPr sz="1400">
                <a:solidFill>
                  <a:srgbClr val="FF0000"/>
                </a:solidFill>
                <a:latin typeface="CGSVRR+å®ä½"/>
                <a:cs typeface="CGSVRR+å®ä½"/>
              </a:rPr>
              <a:t>容量、属性、位置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等信息。</a:t>
            </a:r>
          </a:p>
          <a:p>
            <a:pPr marL="0" marR="0">
              <a:lnSpc>
                <a:spcPts val="1558"/>
              </a:lnSpc>
              <a:spcBef>
                <a:spcPts val="9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spc="20">
                <a:solidFill>
                  <a:srgbClr val="000000"/>
                </a:solidFill>
                <a:latin typeface="CGSVRR+å®ä½"/>
                <a:cs typeface="CGSVRR+å®ä½"/>
              </a:rPr>
              <a:t>牛只信息管理：牧场人员进行采集器扫码绑定牛只信息录入系统，牛只转舍等功能。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4640" y="2905228"/>
            <a:ext cx="3680723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C00000"/>
                </a:solidFill>
                <a:latin typeface="STMSQS+å®ä½"/>
                <a:cs typeface="STMSQS+å®ä½"/>
              </a:rPr>
              <a:t>APP</a:t>
            </a:r>
            <a:r>
              <a:rPr sz="2000" spc="14">
                <a:solidFill>
                  <a:srgbClr val="C00000"/>
                </a:solidFill>
                <a:latin typeface="CGSVRR+å®ä½"/>
                <a:cs typeface="CGSVRR+å®ä½"/>
              </a:rPr>
              <a:t>应用功能介绍：发情报表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7154" y="3248902"/>
            <a:ext cx="4425631" cy="464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5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警信息管理：统计牛只发情数据，并推送信息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7154" y="3569196"/>
            <a:ext cx="7287440" cy="784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5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未发情牛只信息：统计牧场时间区间内未发情牛只，便于牛场进行针对性工作</a:t>
            </a:r>
          </a:p>
          <a:p>
            <a:pPr marL="0" marR="0">
              <a:lnSpc>
                <a:spcPts val="1558"/>
              </a:lnSpc>
              <a:spcBef>
                <a:spcPts val="911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查询最近无数据：统计无活动量牛只信息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7154" y="4209276"/>
            <a:ext cx="5039134" cy="464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58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400" spc="8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CGSVRR+å®ä½"/>
                <a:cs typeface="CGSVRR+å®ä½"/>
              </a:rPr>
              <a:t>发情配种情况统计：牧场发情配种数据量，数据占比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5989" y="4929354"/>
            <a:ext cx="3678176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20">
                <a:solidFill>
                  <a:srgbClr val="C00000"/>
                </a:solidFill>
                <a:latin typeface="STMSQS+å®ä½"/>
                <a:cs typeface="STMSQS+å®ä½"/>
              </a:rPr>
              <a:t>APP</a:t>
            </a:r>
            <a:r>
              <a:rPr sz="2000" spc="12">
                <a:solidFill>
                  <a:srgbClr val="C00000"/>
                </a:solidFill>
                <a:latin typeface="CGSVRR+å®ä½"/>
                <a:cs typeface="CGSVRR+å®ä½"/>
              </a:rPr>
              <a:t>应用功能介绍：系统管理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8205" y="5361217"/>
            <a:ext cx="1406651" cy="89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CGSVRR+å®ä½"/>
                <a:cs typeface="CGSVRR+å®ä½"/>
              </a:rPr>
              <a:t>菜单管理</a:t>
            </a:r>
          </a:p>
          <a:p>
            <a:pPr marL="0" marR="0">
              <a:lnSpc>
                <a:spcPts val="1771"/>
              </a:lnSpc>
              <a:spcBef>
                <a:spcPts val="111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CGSVRR+å®ä½"/>
                <a:cs typeface="CGSVRR+å®ä½"/>
              </a:rPr>
              <a:t>用户管理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90495" y="5361217"/>
            <a:ext cx="1407566" cy="89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0">
                <a:solidFill>
                  <a:srgbClr val="000000"/>
                </a:solidFill>
                <a:latin typeface="CGSVRR+å®ä½"/>
                <a:cs typeface="CGSVRR+å®ä½"/>
              </a:rPr>
              <a:t>权限管理</a:t>
            </a:r>
          </a:p>
          <a:p>
            <a:pPr marL="0" marR="0">
              <a:lnSpc>
                <a:spcPts val="1771"/>
              </a:lnSpc>
              <a:spcBef>
                <a:spcPts val="111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0">
                <a:solidFill>
                  <a:srgbClr val="000000"/>
                </a:solidFill>
                <a:latin typeface="CGSVRR+å®ä½"/>
                <a:cs typeface="CGSVRR+å®ä½"/>
              </a:rPr>
              <a:t>角色管理</a:t>
            </a:r>
          </a:p>
        </p:txBody>
      </p:sp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655612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SECTKG+å¾®è½¯é�»,Bold"/>
                <a:cs typeface="SECTKG+å¾®è½¯é�»,Bold"/>
              </a:rPr>
              <a:t>业务流程：发情监测云平台功能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2854" y="973711"/>
            <a:ext cx="13209553" cy="1174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8"/>
              </a:lnSpc>
              <a:spcBef>
                <a:spcPct val="0"/>
              </a:spcBef>
              <a:spcAft>
                <a:spcPct val="0"/>
              </a:spcAft>
            </a:pPr>
            <a:r>
              <a:rPr sz="2000" b="1" spc="11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奶牛发情监测系统，提供日常奶牛发情</a:t>
            </a:r>
            <a:r>
              <a:rPr sz="2000" b="1" spc="10">
                <a:solidFill>
                  <a:srgbClr val="FF0000"/>
                </a:solidFill>
                <a:latin typeface="SECTKG+å¾®è½¯é�»,Bold"/>
                <a:cs typeface="SECTKG+å¾®è½¯é�»,Bold"/>
              </a:rPr>
              <a:t>预警管理</a:t>
            </a:r>
            <a:r>
              <a:rPr sz="2000" b="1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、</a:t>
            </a:r>
            <a:r>
              <a:rPr sz="2000" b="1" spc="10">
                <a:solidFill>
                  <a:srgbClr val="FF0000"/>
                </a:solidFill>
                <a:latin typeface="SECTKG+å¾®è½¯é�»,Bold"/>
                <a:cs typeface="SECTKG+å¾®è½¯é�»,Bold"/>
              </a:rPr>
              <a:t>牛舍管理</a:t>
            </a:r>
            <a:r>
              <a:rPr sz="2000" b="1" spc="16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、</a:t>
            </a:r>
            <a:r>
              <a:rPr sz="2000" b="1" spc="10">
                <a:solidFill>
                  <a:srgbClr val="FF0000"/>
                </a:solidFill>
                <a:latin typeface="SECTKG+å¾®è½¯é�»,Bold"/>
                <a:cs typeface="SECTKG+å¾®è½¯é�»,Bold"/>
              </a:rPr>
              <a:t>牛只信息管理</a:t>
            </a:r>
            <a:r>
              <a:rPr sz="2000" b="1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、奶牛</a:t>
            </a:r>
            <a:r>
              <a:rPr sz="2000" b="1">
                <a:solidFill>
                  <a:srgbClr val="FF0000"/>
                </a:solidFill>
                <a:latin typeface="SECTKG+å¾®è½¯é�»,Bold"/>
                <a:cs typeface="SECTKG+å¾®è½¯é�»,Bold"/>
              </a:rPr>
              <a:t>活动量曲线</a:t>
            </a:r>
            <a:r>
              <a:rPr sz="2000" b="1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等报表管</a:t>
            </a:r>
          </a:p>
          <a:p>
            <a:pPr marL="0" marR="0">
              <a:lnSpc>
                <a:spcPts val="2644"/>
              </a:lnSpc>
              <a:spcBef>
                <a:spcPts val="1007"/>
              </a:spcBef>
              <a:spcAft>
                <a:spcPct val="0"/>
              </a:spcAft>
            </a:pPr>
            <a:r>
              <a:rPr sz="2000" b="1">
                <a:solidFill>
                  <a:srgbClr val="000000"/>
                </a:solidFill>
                <a:latin typeface="SECTKG+å¾®è½¯é�»,Bold"/>
                <a:cs typeface="SECTKG+å¾®è½¯é�»,Bold"/>
              </a:rPr>
              <a:t>理功能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1267" y="2412595"/>
            <a:ext cx="1915668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C00000"/>
                </a:solidFill>
                <a:latin typeface="GWFNSL+å®ä½"/>
                <a:cs typeface="GWFNSL+å®ä½"/>
              </a:rPr>
              <a:t>牛只活动信息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8302" y="2773466"/>
            <a:ext cx="3147640" cy="52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GWFNSL+å®ä½"/>
                <a:cs typeface="GWFNSL+å®ä½"/>
              </a:rPr>
              <a:t>每头牛的日常</a:t>
            </a:r>
            <a:r>
              <a:rPr sz="1600" spc="10">
                <a:solidFill>
                  <a:srgbClr val="FF0000"/>
                </a:solidFill>
                <a:latin typeface="GWFNSL+å®ä½"/>
                <a:cs typeface="GWFNSL+å®ä½"/>
              </a:rPr>
              <a:t>活动量曲线图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8302" y="3139479"/>
            <a:ext cx="5500360" cy="895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0">
                <a:solidFill>
                  <a:srgbClr val="000000"/>
                </a:solidFill>
                <a:latin typeface="GWFNSL+å®ä½"/>
                <a:cs typeface="GWFNSL+å®ä½"/>
              </a:rPr>
              <a:t>蓝色线条：分析计算的牛只日常活动规律、活动量</a:t>
            </a:r>
          </a:p>
          <a:p>
            <a:pPr marL="0" marR="0">
              <a:lnSpc>
                <a:spcPts val="1771"/>
              </a:lnSpc>
              <a:spcBef>
                <a:spcPts val="1108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GWFNSL+å®ä½"/>
                <a:cs typeface="GWFNSL+å®ä½"/>
              </a:rPr>
              <a:t>红色线条：牛只当前的活动量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1689" y="4432530"/>
            <a:ext cx="1660855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8">
                <a:solidFill>
                  <a:srgbClr val="C00000"/>
                </a:solidFill>
                <a:latin typeface="GWFNSL+å®ä½"/>
                <a:cs typeface="GWFNSL+å®ä½"/>
              </a:rPr>
              <a:t>预警活动量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4398" y="4812558"/>
            <a:ext cx="5793036" cy="881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28">
                <a:solidFill>
                  <a:srgbClr val="000000"/>
                </a:solidFill>
                <a:latin typeface="GWFNSL+å®ä½"/>
                <a:cs typeface="GWFNSL+å®ä½"/>
              </a:rPr>
              <a:t>牛只当前活动量比日常活动量高出一定阈值，并持续</a:t>
            </a:r>
          </a:p>
          <a:p>
            <a:pPr marL="286511" marR="0">
              <a:lnSpc>
                <a:spcPts val="1596"/>
              </a:lnSpc>
              <a:spcBef>
                <a:spcPts val="1287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GWFNSL+å®ä½"/>
                <a:cs typeface="GWFNSL+å®ä½"/>
              </a:rPr>
              <a:t>一定时间段，由此判断奶牛的发情。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4398" y="5544682"/>
            <a:ext cx="5417111" cy="52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GWFNSL+å®ä½"/>
                <a:cs typeface="GWFNSL+å®ä½"/>
              </a:rPr>
              <a:t>如：牛号</a:t>
            </a:r>
            <a:r>
              <a:rPr sz="1600" spc="16">
                <a:solidFill>
                  <a:srgbClr val="000000"/>
                </a:solidFill>
                <a:latin typeface="EVJLIS+å®ä½"/>
                <a:cs typeface="EVJLIS+å®ä½"/>
              </a:rPr>
              <a:t>122840</a:t>
            </a:r>
            <a:r>
              <a:rPr sz="1600">
                <a:solidFill>
                  <a:srgbClr val="000000"/>
                </a:solidFill>
                <a:latin typeface="GWFNSL+å®ä½"/>
                <a:cs typeface="GWFNSL+å®ä½"/>
              </a:rPr>
              <a:t>，发情时间</a:t>
            </a:r>
            <a:r>
              <a:rPr sz="1600" spc="16">
                <a:solidFill>
                  <a:srgbClr val="000000"/>
                </a:solidFill>
                <a:latin typeface="EVJLIS+å®ä½"/>
                <a:cs typeface="EVJLIS+å®ä½"/>
              </a:rPr>
              <a:t>2017-05-30</a:t>
            </a:r>
            <a:r>
              <a:rPr sz="1600" spc="3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6">
                <a:solidFill>
                  <a:srgbClr val="000000"/>
                </a:solidFill>
                <a:latin typeface="EVJLIS+å®ä½"/>
                <a:cs typeface="EVJLIS+å®ä½"/>
              </a:rPr>
              <a:t>17:00:00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52437" y="6252010"/>
            <a:ext cx="1137655" cy="299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5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0000"/>
                </a:solidFill>
                <a:latin typeface="GWFNSL+å®ä½"/>
                <a:cs typeface="GWFNSL+å®ä½"/>
              </a:rPr>
              <a:t>牛只活动量曲线图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09250" y="6271212"/>
            <a:ext cx="779613" cy="299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5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0000"/>
                </a:solidFill>
                <a:latin typeface="GWFNSL+å®ä½"/>
                <a:cs typeface="GWFNSL+å®ä½"/>
              </a:rPr>
              <a:t>预警活动量</a:t>
            </a:r>
          </a:p>
        </p:txBody>
      </p:sp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4274515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KTBDAJ+å¾®è½¯é�»,Bold"/>
                <a:cs typeface="KTBDAJ+å¾®è½¯é�»,Bold"/>
              </a:rPr>
              <a:t>业务流程：终端参数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28211" y="1256789"/>
            <a:ext cx="1466850" cy="752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1"/>
              </a:lnSpc>
              <a:spcBef>
                <a:spcPct val="0"/>
              </a:spcBef>
              <a:spcAft>
                <a:spcPct val="0"/>
              </a:spcAft>
            </a:pPr>
            <a:r>
              <a:rPr sz="2100" b="1">
                <a:solidFill>
                  <a:srgbClr val="FFFFFF"/>
                </a:solidFill>
                <a:latin typeface="KTBDAJ+å¾®è½¯é�»,Bold"/>
                <a:cs typeface="KTBDAJ+å¾®è½¯é�»,Bold"/>
              </a:rPr>
              <a:t>通信技术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3005" y="1256789"/>
            <a:ext cx="6056675" cy="752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71"/>
              </a:lnSpc>
              <a:spcBef>
                <a:spcPct val="0"/>
              </a:spcBef>
              <a:spcAft>
                <a:spcPct val="0"/>
              </a:spcAft>
            </a:pPr>
            <a:r>
              <a:rPr sz="2100" b="1" spc="-18">
                <a:solidFill>
                  <a:srgbClr val="FFFFFF"/>
                </a:solidFill>
                <a:latin typeface="CPDFOV+å¾®è½¯é�»,Bold"/>
                <a:cs typeface="CPDFOV+å¾®è½¯é�»,Bold"/>
              </a:rPr>
              <a:t>NB-IOT</a:t>
            </a:r>
            <a:r>
              <a:rPr sz="2100" b="1">
                <a:solidFill>
                  <a:srgbClr val="FFFFFF"/>
                </a:solidFill>
                <a:latin typeface="KTBDAJ+å¾®è½¯é�»,Bold"/>
                <a:cs typeface="KTBDAJ+å¾®è½¯é�»,Bold"/>
              </a:rPr>
              <a:t>：低功耗、广覆盖、低成本、大容量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6227" y="1850804"/>
            <a:ext cx="111556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数据存储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10118" y="1850804"/>
            <a:ext cx="1770952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存储</a:t>
            </a:r>
            <a:r>
              <a:rPr sz="1600" b="1">
                <a:solidFill>
                  <a:srgbClr val="000000"/>
                </a:solidFill>
                <a:latin typeface="CPDFOV+å¾®è½¯é�»,Bold"/>
                <a:cs typeface="CPDFOV+å¾®è½¯é�»,Bold"/>
              </a:rPr>
              <a:t>24</a:t>
            </a: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小时数据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457065" y="2409223"/>
            <a:ext cx="912876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低功耗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51876" y="2409223"/>
            <a:ext cx="178183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PDFOV+å¾®è½¯é�»,Bold"/>
                <a:cs typeface="CPDFOV+å¾®è½¯é�»,Bold"/>
              </a:rPr>
              <a:t>PSM</a:t>
            </a: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模式低功耗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56481" y="2871376"/>
            <a:ext cx="111556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工作温度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33588" y="2871376"/>
            <a:ext cx="181831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﹣30℃～﹢45℃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56481" y="3354162"/>
            <a:ext cx="1116787" cy="1007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存储温度</a:t>
            </a:r>
          </a:p>
          <a:p>
            <a:pPr marL="0" marR="0">
              <a:lnSpc>
                <a:spcPts val="2106"/>
              </a:lnSpc>
              <a:spcBef>
                <a:spcPts val="132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时钟芯片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33588" y="3354162"/>
            <a:ext cx="1820536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﹣40℃～﹢85℃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70393" y="3789713"/>
            <a:ext cx="3263342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将活动量数据精确到某一个小时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56481" y="4357530"/>
            <a:ext cx="111556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防护等级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63940" y="4357530"/>
            <a:ext cx="756007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PDFOV+å¾®è½¯é�»,Bold"/>
                <a:cs typeface="CPDFOV+å¾®è½¯é�»,Bold"/>
              </a:rPr>
              <a:t>IP65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59173" y="4963828"/>
            <a:ext cx="710184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重量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37448" y="4963828"/>
            <a:ext cx="1012836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PDFOV+å¾®è½¯é�»,Bold"/>
                <a:cs typeface="CPDFOV+å¾®è½¯é�»,Bold"/>
              </a:rPr>
              <a:t>0.69Kg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56481" y="5367366"/>
            <a:ext cx="1116787" cy="938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待机时长</a:t>
            </a:r>
          </a:p>
          <a:p>
            <a:pPr marL="0" marR="0">
              <a:lnSpc>
                <a:spcPts val="2106"/>
              </a:lnSpc>
              <a:spcBef>
                <a:spcPts val="775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佩戴方式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421624" y="5367366"/>
            <a:ext cx="1241975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CPDFOV+å¾®è½¯é�»,Bold"/>
                <a:cs typeface="CPDFOV+å¾®è½¯é�»,Bold"/>
              </a:rPr>
              <a:t>5</a:t>
            </a: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年免充电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048502" y="5733702"/>
            <a:ext cx="6533209" cy="816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采集器佩戴在牛脖侧边中间位置，坠子佩戴下方。坠子为了保持</a:t>
            </a:r>
          </a:p>
          <a:p>
            <a:pPr marL="1624838" marR="0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000000"/>
                </a:solidFill>
                <a:latin typeface="KTBDAJ+å¾®è½¯é�»,Bold"/>
                <a:cs typeface="KTBDAJ+å¾®è½¯é�»,Bold"/>
              </a:rPr>
              <a:t>平衡，使采集数据更精确。</a:t>
            </a:r>
          </a:p>
        </p:txBody>
      </p:sp>
    </p:spTree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867302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GRVSON+å¾®è½¯é�»,Bold"/>
                <a:cs typeface="GRVSON+å¾®è½¯é�»,Bold"/>
              </a:rPr>
              <a:t>支撑过程总体介绍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89118" y="891777"/>
            <a:ext cx="1024509" cy="885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450" spc="26">
                <a:solidFill>
                  <a:srgbClr val="C00000"/>
                </a:solidFill>
                <a:latin typeface="DHIBNO+å®ä½"/>
                <a:cs typeface="DHIBNO+å®ä½"/>
              </a:rPr>
              <a:t>支撑流程</a:t>
            </a:r>
          </a:p>
          <a:p>
            <a:pPr marL="76580" marR="0">
              <a:lnSpc>
                <a:spcPts val="1332"/>
              </a:lnSpc>
              <a:spcBef>
                <a:spcPts val="2098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DHIBNO+å®ä½"/>
                <a:cs typeface="DHIBNO+å®ä½"/>
              </a:rPr>
              <a:t>产品定义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8422" y="974780"/>
            <a:ext cx="1871471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DHIBNO+å®ä½"/>
                <a:cs typeface="DHIBNO+å®ä½"/>
              </a:rPr>
              <a:t>阶段成果（</a:t>
            </a:r>
            <a:r>
              <a:rPr sz="1400">
                <a:solidFill>
                  <a:srgbClr val="C00000"/>
                </a:solidFill>
                <a:latin typeface="BVOFWT+å®ä½"/>
                <a:cs typeface="BVOFWT+å®ä½"/>
              </a:rPr>
              <a:t>2017.6</a:t>
            </a:r>
            <a:r>
              <a:rPr sz="1400">
                <a:solidFill>
                  <a:srgbClr val="C00000"/>
                </a:solidFill>
                <a:latin typeface="DHIBNO+å®ä½"/>
                <a:cs typeface="DHIBNO+å®ä½"/>
              </a:rPr>
              <a:t>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3913" y="1075348"/>
            <a:ext cx="938403" cy="42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DHIBNO+å®ä½"/>
                <a:cs typeface="DHIBNO+å®ä½"/>
              </a:rPr>
              <a:t>调试验证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93915" y="1332761"/>
            <a:ext cx="3041636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1</a:t>
            </a: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、支撑终端的</a:t>
            </a: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AT</a:t>
            </a:r>
            <a:r>
              <a:rPr sz="1050" spc="13">
                <a:solidFill>
                  <a:srgbClr val="000000"/>
                </a:solidFill>
                <a:latin typeface="DHIBNO+å®ä½"/>
                <a:cs typeface="DHIBNO+å®ä½"/>
              </a:rPr>
              <a:t>命令流程调试，完成终端网</a:t>
            </a:r>
          </a:p>
          <a:p>
            <a:pPr marL="0" marR="0">
              <a:lnSpc>
                <a:spcPts val="1068"/>
              </a:lnSpc>
              <a:spcBef>
                <a:spcPts val="154"/>
              </a:spcBef>
              <a:spcAft>
                <a:spcPct val="0"/>
              </a:spcAft>
            </a:pPr>
            <a:r>
              <a:rPr sz="1050" spc="17">
                <a:solidFill>
                  <a:srgbClr val="000000"/>
                </a:solidFill>
                <a:latin typeface="DHIBNO+å®ä½"/>
                <a:cs typeface="DHIBNO+å®ä½"/>
              </a:rPr>
              <a:t>络附着及端到端调测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0708" y="1383450"/>
            <a:ext cx="4789406" cy="1116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FF0000"/>
                </a:solidFill>
                <a:latin typeface="DHIBNO+å®ä½"/>
                <a:cs typeface="DHIBNO+å®ä½"/>
              </a:rPr>
              <a:t>▄ </a:t>
            </a:r>
            <a:r>
              <a:rPr sz="1350" spc="-12">
                <a:solidFill>
                  <a:srgbClr val="FF0000"/>
                </a:solidFill>
                <a:latin typeface="DHIBNO+å®ä½"/>
                <a:cs typeface="DHIBNO+å®ä½"/>
              </a:rPr>
              <a:t>完成多台终端数据并发性能验证，输出性能测试报告</a:t>
            </a:r>
          </a:p>
          <a:p>
            <a:pPr marL="0" marR="0">
              <a:lnSpc>
                <a:spcPts val="1332"/>
              </a:lnSpc>
              <a:spcBef>
                <a:spcPts val="1441"/>
              </a:spcBef>
              <a:spcAft>
                <a:spcPct val="0"/>
              </a:spcAft>
            </a:pPr>
            <a:r>
              <a:rPr sz="1350">
                <a:solidFill>
                  <a:srgbClr val="FF0000"/>
                </a:solidFill>
                <a:latin typeface="DHIBNO+å®ä½"/>
                <a:cs typeface="DHIBNO+å®ä½"/>
              </a:rPr>
              <a:t>▄ </a:t>
            </a:r>
            <a:r>
              <a:rPr sz="1350" spc="-12">
                <a:solidFill>
                  <a:srgbClr val="FF0000"/>
                </a:solidFill>
                <a:latin typeface="DHIBNO+å®ä½"/>
                <a:cs typeface="DHIBNO+å®ä½"/>
              </a:rPr>
              <a:t>为试点省份提供网络参数配置说明及技术支撑</a:t>
            </a:r>
          </a:p>
          <a:p>
            <a:pPr marL="0" marR="0">
              <a:lnSpc>
                <a:spcPts val="1332"/>
              </a:lnSpc>
              <a:spcBef>
                <a:spcPts val="1379"/>
              </a:spcBef>
              <a:spcAft>
                <a:spcPct val="0"/>
              </a:spcAft>
            </a:pPr>
            <a:r>
              <a:rPr sz="1350">
                <a:solidFill>
                  <a:srgbClr val="FF0000"/>
                </a:solidFill>
                <a:latin typeface="DHIBNO+å®ä½"/>
                <a:cs typeface="DHIBNO+å®ä½"/>
              </a:rPr>
              <a:t>▄ </a:t>
            </a:r>
            <a:r>
              <a:rPr sz="1350">
                <a:solidFill>
                  <a:srgbClr val="FF0000"/>
                </a:solidFill>
                <a:latin typeface="BVOFWT+å®ä½"/>
                <a:cs typeface="BVOFWT+å®ä½"/>
              </a:rPr>
              <a:t>7</a:t>
            </a:r>
            <a:r>
              <a:rPr sz="1350" spc="-10">
                <a:solidFill>
                  <a:srgbClr val="FF0000"/>
                </a:solidFill>
                <a:latin typeface="DHIBNO+å®ä½"/>
                <a:cs typeface="DHIBNO+å®ä½"/>
              </a:rPr>
              <a:t>月启动外场实地测试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30775" y="1611653"/>
            <a:ext cx="1642222" cy="530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1</a:t>
            </a: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、</a:t>
            </a: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NB-IoT</a:t>
            </a:r>
            <a:r>
              <a:rPr sz="1050" spc="16">
                <a:solidFill>
                  <a:srgbClr val="000000"/>
                </a:solidFill>
                <a:latin typeface="DHIBNO+å®ä½"/>
                <a:cs typeface="DHIBNO+å®ä½"/>
              </a:rPr>
              <a:t>技术咨询支撑</a:t>
            </a:r>
          </a:p>
          <a:p>
            <a:pPr marL="0" marR="0">
              <a:lnSpc>
                <a:spcPts val="1068"/>
              </a:lnSpc>
              <a:spcBef>
                <a:spcPts val="42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2</a:t>
            </a:r>
            <a:r>
              <a:rPr sz="1050" spc="17">
                <a:solidFill>
                  <a:srgbClr val="000000"/>
                </a:solidFill>
                <a:latin typeface="DHIBNO+å®ä½"/>
                <a:cs typeface="DHIBNO+å®ä½"/>
              </a:rPr>
              <a:t>、协助电池，模组选型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93915" y="1689116"/>
            <a:ext cx="3048472" cy="33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70"/>
              </a:lnSpc>
              <a:spcBef>
                <a:spcPct val="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2</a:t>
            </a: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、协助银川奥特完成产品和网络性能方面测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93915" y="1852699"/>
            <a:ext cx="742569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试和验证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35691" y="2005878"/>
            <a:ext cx="933831" cy="42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 spc="-18">
                <a:solidFill>
                  <a:srgbClr val="FFFFFF"/>
                </a:solidFill>
                <a:latin typeface="DHIBNO+å®ä½"/>
                <a:cs typeface="DHIBNO+å®ä½"/>
              </a:rPr>
              <a:t>外场测试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37760" y="2110946"/>
            <a:ext cx="1845487" cy="299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5"/>
              </a:lnSpc>
              <a:spcBef>
                <a:spcPct val="0"/>
              </a:spcBef>
              <a:spcAft>
                <a:spcPct val="0"/>
              </a:spcAft>
            </a:pPr>
            <a:r>
              <a:rPr sz="950" spc="-14">
                <a:solidFill>
                  <a:srgbClr val="FFFFFF"/>
                </a:solidFill>
                <a:latin typeface="DHIBNO+å®ä½"/>
                <a:cs typeface="DHIBNO+å®ä½"/>
              </a:rPr>
              <a:t>支撑单位：物联网公司</a:t>
            </a:r>
            <a:r>
              <a:rPr sz="950">
                <a:solidFill>
                  <a:srgbClr val="FFFFFF"/>
                </a:solidFill>
                <a:latin typeface="BVOFWT+å®ä½"/>
                <a:cs typeface="BVOFWT+å®ä½"/>
              </a:rPr>
              <a:t>/</a:t>
            </a:r>
            <a:r>
              <a:rPr sz="950" spc="-14">
                <a:solidFill>
                  <a:srgbClr val="FFFFFF"/>
                </a:solidFill>
                <a:latin typeface="DHIBNO+å®ä½"/>
                <a:cs typeface="DHIBNO+å®ä½"/>
              </a:rPr>
              <a:t>上研院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17231" y="2133116"/>
            <a:ext cx="1559814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7">
                <a:solidFill>
                  <a:srgbClr val="FFFFFF"/>
                </a:solidFill>
                <a:latin typeface="DHIBNO+å®ä½"/>
                <a:cs typeface="DHIBNO+å®ä½"/>
              </a:rPr>
              <a:t>支撑单位：物联网公司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77289" y="2534586"/>
            <a:ext cx="1517032" cy="445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C00000"/>
                </a:solidFill>
                <a:latin typeface="DHIBNO+å®ä½"/>
                <a:cs typeface="DHIBNO+å®ä½"/>
              </a:rPr>
              <a:t>项目背景及目标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05374" y="2604743"/>
            <a:ext cx="753998" cy="32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2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0000"/>
                </a:solidFill>
                <a:latin typeface="Calibri"/>
                <a:cs typeface="Calibri"/>
              </a:rPr>
              <a:t>2017.4</a:t>
            </a:r>
            <a:r>
              <a:rPr sz="950" spc="-14">
                <a:solidFill>
                  <a:srgbClr val="000000"/>
                </a:solidFill>
                <a:latin typeface="DHIBNO+å®ä½"/>
                <a:cs typeface="DHIBNO+å®ä½"/>
              </a:rPr>
              <a:t>月底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01891" y="2597123"/>
            <a:ext cx="635126" cy="32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2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0000"/>
                </a:solidFill>
                <a:latin typeface="Calibri"/>
                <a:cs typeface="Calibri"/>
              </a:rPr>
              <a:t>2017.5</a:t>
            </a:r>
            <a:r>
              <a:rPr sz="950">
                <a:solidFill>
                  <a:srgbClr val="000000"/>
                </a:solidFill>
                <a:latin typeface="DHIBNO+å®ä½"/>
                <a:cs typeface="DHIBNO+å®ä½"/>
              </a:rPr>
              <a:t>月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50047" y="2593186"/>
            <a:ext cx="755523" cy="32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2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0000"/>
                </a:solidFill>
                <a:latin typeface="Calibri"/>
                <a:cs typeface="Calibri"/>
              </a:rPr>
              <a:t>2017.5~6</a:t>
            </a:r>
            <a:r>
              <a:rPr sz="950">
                <a:solidFill>
                  <a:srgbClr val="000000"/>
                </a:solidFill>
                <a:latin typeface="DHIBNO+å®ä½"/>
                <a:cs typeface="DHIBNO+å®ä½"/>
              </a:rPr>
              <a:t>月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76460" y="2619073"/>
            <a:ext cx="656463" cy="299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5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C00000"/>
                </a:solidFill>
                <a:latin typeface="BVOFWT+å®ä½"/>
                <a:cs typeface="BVOFWT+å®ä½"/>
              </a:rPr>
              <a:t>2017.6</a:t>
            </a:r>
            <a:r>
              <a:rPr sz="950">
                <a:solidFill>
                  <a:srgbClr val="C00000"/>
                </a:solidFill>
                <a:latin typeface="DHIBNO+å®ä½"/>
                <a:cs typeface="DHIBNO+å®ä½"/>
              </a:rPr>
              <a:t>月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821670" y="2614776"/>
            <a:ext cx="635127" cy="326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2"/>
              </a:lnSpc>
              <a:spcBef>
                <a:spcPct val="0"/>
              </a:spcBef>
              <a:spcAft>
                <a:spcPct val="0"/>
              </a:spcAft>
            </a:pPr>
            <a:r>
              <a:rPr sz="950">
                <a:solidFill>
                  <a:srgbClr val="0070C0"/>
                </a:solidFill>
                <a:latin typeface="Calibri"/>
                <a:cs typeface="Calibri"/>
              </a:rPr>
              <a:t>2017.7</a:t>
            </a:r>
            <a:r>
              <a:rPr sz="950">
                <a:solidFill>
                  <a:srgbClr val="0070C0"/>
                </a:solidFill>
                <a:latin typeface="DHIBNO+å®ä½"/>
                <a:cs typeface="DHIBNO+å®ä½"/>
              </a:rPr>
              <a:t>月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61455" y="2874938"/>
            <a:ext cx="939317" cy="42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DHIBNO+å®ä½"/>
                <a:cs typeface="DHIBNO+å®ä½"/>
              </a:rPr>
              <a:t>架构设计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09711" y="2876454"/>
            <a:ext cx="2651683" cy="1368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4789" marR="0">
              <a:lnSpc>
                <a:spcPts val="1334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000000"/>
                </a:solidFill>
                <a:latin typeface="DHIBNO+å®ä½"/>
                <a:cs typeface="DHIBNO+å®ä½"/>
              </a:rPr>
              <a:t>产品试点</a:t>
            </a:r>
          </a:p>
          <a:p>
            <a:pPr marL="0" marR="0">
              <a:lnSpc>
                <a:spcPts val="1068"/>
              </a:lnSpc>
              <a:spcBef>
                <a:spcPts val="371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1</a:t>
            </a: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、现场支撑</a:t>
            </a: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200</a:t>
            </a:r>
            <a:r>
              <a:rPr sz="1050" spc="13">
                <a:solidFill>
                  <a:srgbClr val="000000"/>
                </a:solidFill>
                <a:latin typeface="DHIBNO+å®ä½"/>
                <a:cs typeface="DHIBNO+å®ä½"/>
              </a:rPr>
              <a:t>台终端进行基站，网络</a:t>
            </a:r>
          </a:p>
          <a:p>
            <a:pPr marL="0" marR="0">
              <a:lnSpc>
                <a:spcPts val="1068"/>
              </a:lnSpc>
              <a:spcBef>
                <a:spcPts val="154"/>
              </a:spcBef>
              <a:spcAft>
                <a:spcPct val="0"/>
              </a:spcAft>
            </a:pP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侧参数调试和优化</a:t>
            </a:r>
          </a:p>
          <a:p>
            <a:pPr marL="0" marR="0">
              <a:lnSpc>
                <a:spcPts val="1068"/>
              </a:lnSpc>
              <a:spcBef>
                <a:spcPts val="216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2</a:t>
            </a: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、完成多台终端数据并发的性能验</a:t>
            </a:r>
          </a:p>
          <a:p>
            <a:pPr marL="0" marR="0">
              <a:lnSpc>
                <a:spcPts val="1070"/>
              </a:lnSpc>
              <a:spcBef>
                <a:spcPts val="213"/>
              </a:spcBef>
              <a:spcAft>
                <a:spcPct val="0"/>
              </a:spcAft>
            </a:pPr>
            <a:r>
              <a:rPr sz="1050" spc="16">
                <a:solidFill>
                  <a:srgbClr val="000000"/>
                </a:solidFill>
                <a:latin typeface="DHIBNO+å®ä½"/>
                <a:cs typeface="DHIBNO+å®ä½"/>
              </a:rPr>
              <a:t>证，输出并发性能测试报告</a:t>
            </a:r>
          </a:p>
          <a:p>
            <a:pPr marL="0" marR="0">
              <a:lnSpc>
                <a:spcPts val="1068"/>
              </a:lnSpc>
              <a:spcBef>
                <a:spcPts val="217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3</a:t>
            </a: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、为试点省份提供网络参数配置说明</a:t>
            </a:r>
          </a:p>
          <a:p>
            <a:pPr marL="0" marR="0">
              <a:lnSpc>
                <a:spcPts val="1068"/>
              </a:lnSpc>
              <a:spcBef>
                <a:spcPts val="204"/>
              </a:spcBef>
              <a:spcAft>
                <a:spcPct val="0"/>
              </a:spcAft>
            </a:pP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及技术支撑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9729" y="3005597"/>
            <a:ext cx="3977524" cy="155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70"/>
              </a:lnSpc>
              <a:spcBef>
                <a:spcPct val="0"/>
              </a:spcBef>
              <a:spcAft>
                <a:spcPct val="0"/>
              </a:spcAft>
            </a:pPr>
            <a:r>
              <a:rPr sz="1050" spc="14">
                <a:solidFill>
                  <a:srgbClr val="000000"/>
                </a:solidFill>
                <a:latin typeface="DHIBNO+å®ä½"/>
                <a:cs typeface="DHIBNO+å®ä½"/>
              </a:rPr>
              <a:t>中国电信与银川奥特公司签署战略合作协议，计划在智慧</a:t>
            </a:r>
          </a:p>
          <a:p>
            <a:pPr marL="0" marR="0">
              <a:lnSpc>
                <a:spcPts val="1068"/>
              </a:lnSpc>
              <a:spcBef>
                <a:spcPts val="804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农业领域实质性突破，构建局部优势</a:t>
            </a:r>
            <a:r>
              <a:rPr sz="1050">
                <a:solidFill>
                  <a:srgbClr val="000000"/>
                </a:solidFill>
                <a:latin typeface="BVOFWT+å®ä½"/>
                <a:cs typeface="BVOFWT+å®ä½"/>
              </a:rPr>
              <a:t>,</a:t>
            </a:r>
            <a:r>
              <a:rPr sz="1050" spc="14">
                <a:solidFill>
                  <a:srgbClr val="000000"/>
                </a:solidFill>
                <a:latin typeface="DHIBNO+å®ä½"/>
                <a:cs typeface="DHIBNO+å®ä½"/>
              </a:rPr>
              <a:t>一牛一卡（奶牛发情</a:t>
            </a:r>
          </a:p>
          <a:p>
            <a:pPr marL="0" marR="0">
              <a:lnSpc>
                <a:spcPts val="1068"/>
              </a:lnSpc>
              <a:spcBef>
                <a:spcPts val="802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监测系统）达到行业市场份额</a:t>
            </a:r>
            <a:r>
              <a:rPr sz="1050" spc="12">
                <a:solidFill>
                  <a:srgbClr val="000000"/>
                </a:solidFill>
                <a:latin typeface="BVOFWT+å®ä½"/>
                <a:cs typeface="BVOFWT+å®ä½"/>
              </a:rPr>
              <a:t>TOP1</a:t>
            </a:r>
            <a:r>
              <a:rPr sz="1050" spc="13">
                <a:solidFill>
                  <a:srgbClr val="000000"/>
                </a:solidFill>
                <a:latin typeface="DHIBNO+å®ä½"/>
                <a:cs typeface="DHIBNO+å®ä½"/>
              </a:rPr>
              <a:t>，年内计划出货量</a:t>
            </a:r>
            <a:r>
              <a:rPr sz="1050">
                <a:solidFill>
                  <a:srgbClr val="000000"/>
                </a:solidFill>
                <a:latin typeface="BVOFWT+å®ä½"/>
                <a:cs typeface="BVOFWT+å®ä½"/>
              </a:rPr>
              <a:t>10</a:t>
            </a:r>
          </a:p>
          <a:p>
            <a:pPr marL="0" marR="0">
              <a:lnSpc>
                <a:spcPts val="1068"/>
              </a:lnSpc>
              <a:spcBef>
                <a:spcPts val="801"/>
              </a:spcBef>
              <a:spcAft>
                <a:spcPct val="0"/>
              </a:spcAft>
            </a:pPr>
            <a:r>
              <a:rPr sz="1050" spc="16">
                <a:solidFill>
                  <a:srgbClr val="000000"/>
                </a:solidFill>
                <a:latin typeface="DHIBNO+å®ä½"/>
                <a:cs typeface="DHIBNO+å®ä½"/>
              </a:rPr>
              <a:t>万，市场份额中国电信占有</a:t>
            </a:r>
            <a:r>
              <a:rPr sz="1050" spc="11">
                <a:solidFill>
                  <a:srgbClr val="000000"/>
                </a:solidFill>
                <a:latin typeface="BVOFWT+å®ä½"/>
                <a:cs typeface="BVOFWT+å®ä½"/>
              </a:rPr>
              <a:t>100%,</a:t>
            </a:r>
            <a:r>
              <a:rPr sz="1050" spc="-27">
                <a:solidFill>
                  <a:srgbClr val="000000"/>
                </a:solidFill>
                <a:latin typeface="BVOFWT+å®ä½"/>
                <a:cs typeface="BVOFWT+å®ä½"/>
              </a:rPr>
              <a:t> </a:t>
            </a:r>
            <a:r>
              <a:rPr sz="1050" spc="17">
                <a:solidFill>
                  <a:srgbClr val="000000"/>
                </a:solidFill>
                <a:latin typeface="DHIBNO+å®ä½"/>
                <a:cs typeface="DHIBNO+å®ä½"/>
              </a:rPr>
              <a:t>借奶牛发情监测系统为</a:t>
            </a:r>
          </a:p>
          <a:p>
            <a:pPr marL="0" marR="0">
              <a:lnSpc>
                <a:spcPts val="1068"/>
              </a:lnSpc>
              <a:spcBef>
                <a:spcPts val="852"/>
              </a:spcBef>
              <a:spcAft>
                <a:spcPct val="0"/>
              </a:spcAft>
            </a:pPr>
            <a:r>
              <a:rPr sz="1050" spc="14">
                <a:solidFill>
                  <a:srgbClr val="000000"/>
                </a:solidFill>
                <a:latin typeface="DHIBNO+å®ä½"/>
                <a:cs typeface="DHIBNO+å®ä½"/>
              </a:rPr>
              <a:t>切入点，逐步突破到奶牛养殖环节及农业领域，最终形成</a:t>
            </a:r>
          </a:p>
          <a:p>
            <a:pPr marL="0" marR="0">
              <a:lnSpc>
                <a:spcPts val="1068"/>
              </a:lnSpc>
              <a:spcBef>
                <a:spcPts val="814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中国电信在智慧农业领域的绝对优势。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6907" y="3131716"/>
            <a:ext cx="1793786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1</a:t>
            </a:r>
            <a:r>
              <a:rPr sz="1050" spc="16">
                <a:solidFill>
                  <a:srgbClr val="000000"/>
                </a:solidFill>
                <a:latin typeface="DHIBNO+å®ä½"/>
                <a:cs typeface="DHIBNO+å®ä½"/>
              </a:rPr>
              <a:t>、提供硬件设计参考建议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86907" y="3326788"/>
            <a:ext cx="1949767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5">
                <a:solidFill>
                  <a:srgbClr val="000000"/>
                </a:solidFill>
                <a:latin typeface="BVOFWT+å®ä½"/>
                <a:cs typeface="BVOFWT+å®ä½"/>
              </a:rPr>
              <a:t>2</a:t>
            </a:r>
            <a:r>
              <a:rPr sz="1050" spc="15">
                <a:solidFill>
                  <a:srgbClr val="000000"/>
                </a:solidFill>
                <a:latin typeface="DHIBNO+å®ä½"/>
                <a:cs typeface="DHIBNO+å®ä½"/>
              </a:rPr>
              <a:t>、协助完成功耗的测试和验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86907" y="3488332"/>
            <a:ext cx="471297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8">
                <a:solidFill>
                  <a:srgbClr val="000000"/>
                </a:solidFill>
                <a:latin typeface="DHIBNO+å®ä½"/>
                <a:cs typeface="DHIBNO+å®ä½"/>
              </a:rPr>
              <a:t>证。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73775" y="3743587"/>
            <a:ext cx="1585226" cy="254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4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FFFFFF"/>
                </a:solidFill>
                <a:latin typeface="DHIBNO+å®ä½"/>
                <a:cs typeface="DHIBNO+å®ä½"/>
              </a:rPr>
              <a:t>支撑单位：物联网公司</a:t>
            </a:r>
            <a:r>
              <a:rPr sz="800">
                <a:solidFill>
                  <a:srgbClr val="FFFFFF"/>
                </a:solidFill>
                <a:latin typeface="BVOFWT+å®ä½"/>
                <a:cs typeface="BVOFWT+å®ä½"/>
              </a:rPr>
              <a:t>/</a:t>
            </a:r>
            <a:r>
              <a:rPr sz="800">
                <a:solidFill>
                  <a:srgbClr val="FFFFFF"/>
                </a:solidFill>
                <a:latin typeface="DHIBNO+å®ä½"/>
                <a:cs typeface="DHIBNO+å®ä½"/>
              </a:rPr>
              <a:t>上研院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30666" y="4113807"/>
            <a:ext cx="2573692" cy="335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8"/>
              </a:lnSpc>
              <a:spcBef>
                <a:spcPct val="0"/>
              </a:spcBef>
              <a:spcAft>
                <a:spcPct val="0"/>
              </a:spcAft>
            </a:pPr>
            <a:r>
              <a:rPr sz="1050" spc="16">
                <a:solidFill>
                  <a:srgbClr val="FFFFFF"/>
                </a:solidFill>
                <a:latin typeface="DHIBNO+å®ä½"/>
                <a:cs typeface="DHIBNO+å®ä½"/>
              </a:rPr>
              <a:t>支撑单位：物联网公司</a:t>
            </a:r>
            <a:r>
              <a:rPr sz="1050" spc="15">
                <a:solidFill>
                  <a:srgbClr val="FFFFFF"/>
                </a:solidFill>
                <a:latin typeface="BVOFWT+å®ä½"/>
                <a:cs typeface="BVOFWT+å®ä½"/>
              </a:rPr>
              <a:t>/</a:t>
            </a:r>
            <a:r>
              <a:rPr sz="1050" spc="15">
                <a:solidFill>
                  <a:srgbClr val="FFFFFF"/>
                </a:solidFill>
                <a:latin typeface="DHIBNO+å®ä½"/>
                <a:cs typeface="DHIBNO+å®ä½"/>
              </a:rPr>
              <a:t>各省地市公司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75462" y="4741705"/>
            <a:ext cx="1903294" cy="441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2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sz="80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00">
                <a:solidFill>
                  <a:srgbClr val="000000"/>
                </a:solidFill>
                <a:latin typeface="BVOFWT+å®ä½"/>
                <a:cs typeface="BVOFWT+å®ä½"/>
              </a:rPr>
              <a:t>RFID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通信技术升级到</a:t>
            </a:r>
            <a:r>
              <a:rPr sz="800">
                <a:solidFill>
                  <a:srgbClr val="000000"/>
                </a:solidFill>
                <a:latin typeface="BVOFWT+å®ä½"/>
                <a:cs typeface="BVOFWT+å®ä½"/>
              </a:rPr>
              <a:t>NB-IoT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通信</a:t>
            </a:r>
          </a:p>
          <a:p>
            <a:pPr marL="228600" marR="0">
              <a:lnSpc>
                <a:spcPts val="804"/>
              </a:lnSpc>
              <a:spcBef>
                <a:spcPts val="635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技术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75462" y="5107846"/>
            <a:ext cx="1903305" cy="9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2"/>
              </a:lnSpc>
              <a:spcBef>
                <a:spcPct val="0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sz="80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奶牛发情达到</a:t>
            </a:r>
            <a:r>
              <a:rPr sz="800">
                <a:solidFill>
                  <a:srgbClr val="000000"/>
                </a:solidFill>
                <a:latin typeface="BVOFWT+å®ä½"/>
                <a:cs typeface="BVOFWT+å®ä½"/>
              </a:rPr>
              <a:t>95%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检出率</a:t>
            </a:r>
          </a:p>
          <a:p>
            <a:pPr marL="0" marR="0">
              <a:lnSpc>
                <a:spcPts val="892"/>
              </a:lnSpc>
              <a:spcBef>
                <a:spcPts val="547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sz="80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使用寿命达</a:t>
            </a:r>
            <a:r>
              <a:rPr sz="800">
                <a:solidFill>
                  <a:srgbClr val="000000"/>
                </a:solidFill>
                <a:latin typeface="BVOFWT+å®ä½"/>
                <a:cs typeface="BVOFWT+å®ä½"/>
              </a:rPr>
              <a:t>5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年以上</a:t>
            </a:r>
          </a:p>
          <a:p>
            <a:pPr marL="0" marR="0">
              <a:lnSpc>
                <a:spcPts val="892"/>
              </a:lnSpc>
              <a:spcBef>
                <a:spcPts val="597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Wingdings"/>
                <a:cs typeface="Wingdings"/>
              </a:rPr>
              <a:t></a:t>
            </a:r>
            <a:r>
              <a:rPr sz="800" spc="8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银川奥特负责终端和系统的设计</a:t>
            </a:r>
          </a:p>
          <a:p>
            <a:pPr marL="228600" marR="0">
              <a:lnSpc>
                <a:spcPts val="804"/>
              </a:lnSpc>
              <a:spcBef>
                <a:spcPts val="635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研发，中国电信提供技术和商务</a:t>
            </a:r>
          </a:p>
          <a:p>
            <a:pPr marL="228600" marR="0">
              <a:lnSpc>
                <a:spcPts val="804"/>
              </a:lnSpc>
              <a:spcBef>
                <a:spcPts val="685"/>
              </a:spcBef>
              <a:spcAft>
                <a:spcPct val="0"/>
              </a:spcAft>
            </a:pPr>
            <a:r>
              <a:rPr sz="800">
                <a:solidFill>
                  <a:srgbClr val="000000"/>
                </a:solidFill>
                <a:latin typeface="DHIBNO+å®ä½"/>
                <a:cs typeface="DHIBNO+å®ä½"/>
              </a:rPr>
              <a:t>支撑拓展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14874" y="5361726"/>
            <a:ext cx="1109091" cy="426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2"/>
              </a:lnSpc>
              <a:spcBef>
                <a:spcPct val="0"/>
              </a:spcBef>
              <a:spcAft>
                <a:spcPct val="0"/>
              </a:spcAft>
            </a:pPr>
            <a:r>
              <a:rPr sz="1350">
                <a:solidFill>
                  <a:srgbClr val="C00000"/>
                </a:solidFill>
                <a:latin typeface="DHIBNO+å®ä½"/>
                <a:cs typeface="DHIBNO+å®ä½"/>
              </a:rPr>
              <a:t>下一步工作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668266" y="5616713"/>
            <a:ext cx="7974330" cy="569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1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ingdings"/>
                <a:cs typeface="Wingdings"/>
              </a:rPr>
              <a:t></a:t>
            </a:r>
            <a:r>
              <a:rPr sz="1200" spc="5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DHIBNO+å®ä½"/>
                <a:cs typeface="DHIBNO+å®ä½"/>
              </a:rPr>
              <a:t>协助集团政企制定智慧农业挂图作战手册，在芯片，模块，方案，平台方面进行拓展，并签署合作协</a:t>
            </a:r>
          </a:p>
          <a:p>
            <a:pPr marL="228600" marR="0">
              <a:lnSpc>
                <a:spcPts val="1200"/>
              </a:lnSpc>
              <a:spcBef>
                <a:spcPts val="289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DHIBNO+å®ä½"/>
                <a:cs typeface="DHIBNO+å®ä½"/>
              </a:rPr>
              <a:t>议，纳入能力视图。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668266" y="5982473"/>
            <a:ext cx="4469129" cy="397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31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Wingdings"/>
                <a:cs typeface="Wingdings"/>
              </a:rPr>
              <a:t></a:t>
            </a:r>
            <a:r>
              <a:rPr sz="1200" spc="5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000000"/>
                </a:solidFill>
                <a:latin typeface="DHIBNO+å®ä½"/>
                <a:cs typeface="DHIBNO+å®ä½"/>
              </a:rPr>
              <a:t>根据作战地图对国内外牧畜设备厂家进行拓展和交流。</a:t>
            </a: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10449970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KCCNOM+å¾®è½¯é�»,Bold"/>
                <a:cs typeface="KCCNOM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FQPHFL+å¾®è½¯é�»,Bold"/>
                <a:cs typeface="FQPHFL+å¾®è½¯é�»,Bold"/>
              </a:rPr>
              <a:t>是</a:t>
            </a:r>
            <a:r>
              <a:rPr sz="3200" b="1">
                <a:solidFill>
                  <a:srgbClr val="C00000"/>
                </a:solidFill>
                <a:latin typeface="KCCNOM+å¾®è½¯é�»,Bold"/>
                <a:cs typeface="KCCNOM+å¾®è½¯é�»,Bold"/>
              </a:rPr>
              <a:t>3GPP</a:t>
            </a:r>
            <a:r>
              <a:rPr sz="3200" b="1">
                <a:solidFill>
                  <a:srgbClr val="C00000"/>
                </a:solidFill>
                <a:latin typeface="FQPHFL+å¾®è½¯é�»,Bold"/>
                <a:cs typeface="FQPHFL+å¾®è½¯é�»,Bold"/>
              </a:rPr>
              <a:t>专为运营商定制的</a:t>
            </a:r>
            <a:r>
              <a:rPr sz="3200" b="1">
                <a:solidFill>
                  <a:srgbClr val="C00000"/>
                </a:solidFill>
                <a:latin typeface="KCCNOM+å¾®è½¯é�»,Bold"/>
                <a:cs typeface="KCCNOM+å¾®è½¯é�»,Bold"/>
              </a:rPr>
              <a:t>LP</a:t>
            </a:r>
            <a:r>
              <a:rPr sz="3200" spc="-748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spc="-58">
                <a:solidFill>
                  <a:srgbClr val="C00000"/>
                </a:solidFill>
                <a:latin typeface="KCCNOM+å¾®è½¯é�»,Bold"/>
                <a:cs typeface="KCCNOM+å¾®è½¯é�»,Bold"/>
              </a:rPr>
              <a:t>WA</a:t>
            </a:r>
            <a:r>
              <a:rPr sz="3200" b="1">
                <a:solidFill>
                  <a:srgbClr val="C00000"/>
                </a:solidFill>
                <a:latin typeface="FQPHFL+å¾®è½¯é�»,Bold"/>
                <a:cs typeface="FQPHFL+å¾®è½¯é�»,Bold"/>
              </a:rPr>
              <a:t>解决方案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440" y="865614"/>
            <a:ext cx="13037241" cy="1230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AVJOLQ+å®ä½"/>
                <a:cs typeface="AVJOLQ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JNLQUO+å®ä½"/>
                <a:cs typeface="JNLQUO+å®ä½"/>
              </a:rPr>
              <a:t>采用</a:t>
            </a:r>
            <a:r>
              <a:rPr sz="2400" spc="12">
                <a:solidFill>
                  <a:srgbClr val="C00000"/>
                </a:solidFill>
                <a:latin typeface="JNLQUO+å®ä½"/>
                <a:cs typeface="JNLQUO+å®ä½"/>
              </a:rPr>
              <a:t>超窄带、重复传输、精简网络协议</a:t>
            </a:r>
            <a:r>
              <a:rPr sz="2400" spc="12">
                <a:solidFill>
                  <a:srgbClr val="000000"/>
                </a:solidFill>
                <a:latin typeface="JNLQUO+å®ä½"/>
                <a:cs typeface="JNLQUO+å®ä½"/>
              </a:rPr>
              <a:t>等设计，以牺牲</a:t>
            </a:r>
            <a:r>
              <a:rPr sz="2400" b="1">
                <a:solidFill>
                  <a:srgbClr val="000000"/>
                </a:solidFill>
                <a:latin typeface="Meiryo"/>
                <a:cs typeface="Meiryo"/>
              </a:rPr>
              <a:t>⼀</a:t>
            </a:r>
            <a:r>
              <a:rPr sz="2400" spc="12">
                <a:solidFill>
                  <a:srgbClr val="000000"/>
                </a:solidFill>
                <a:latin typeface="JNLQUO+å®ä½"/>
                <a:cs typeface="JNLQUO+å®ä½"/>
              </a:rPr>
              <a:t>定速率、时延、移动</a:t>
            </a:r>
          </a:p>
          <a:p>
            <a:pPr marL="0" marR="0">
              <a:lnSpc>
                <a:spcPts val="2400"/>
              </a:lnSpc>
              <a:spcBef>
                <a:spcPts val="804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JNLQUO+å®ä½"/>
                <a:cs typeface="JNLQUO+å®ä½"/>
              </a:rPr>
              <a:t>性性能为代价。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19989" y="1994377"/>
            <a:ext cx="939969" cy="664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81"/>
              </a:lnSpc>
              <a:spcBef>
                <a:spcPct val="0"/>
              </a:spcBef>
              <a:spcAft>
                <a:spcPct val="0"/>
              </a:spcAft>
            </a:pPr>
            <a:r>
              <a:rPr sz="2100" spc="26">
                <a:solidFill>
                  <a:srgbClr val="C00000"/>
                </a:solidFill>
                <a:latin typeface="VCHQAV+é»ä½"/>
                <a:cs typeface="VCHQAV+é»ä½"/>
              </a:rPr>
              <a:t>终端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68158" y="1994377"/>
            <a:ext cx="1209929" cy="664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81"/>
              </a:lnSpc>
              <a:spcBef>
                <a:spcPct val="0"/>
              </a:spcBef>
              <a:spcAft>
                <a:spcPct val="0"/>
              </a:spcAft>
            </a:pPr>
            <a:r>
              <a:rPr sz="2100" spc="26">
                <a:solidFill>
                  <a:srgbClr val="C00000"/>
                </a:solidFill>
                <a:latin typeface="VCHQAV+é»ä½"/>
                <a:cs typeface="VCHQAV+é»ä½"/>
              </a:rPr>
              <a:t>无线网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34981" y="1994377"/>
            <a:ext cx="1209929" cy="664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81"/>
              </a:lnSpc>
              <a:spcBef>
                <a:spcPct val="0"/>
              </a:spcBef>
              <a:spcAft>
                <a:spcPct val="0"/>
              </a:spcAft>
            </a:pPr>
            <a:r>
              <a:rPr sz="2100" spc="26">
                <a:solidFill>
                  <a:srgbClr val="C00000"/>
                </a:solidFill>
                <a:latin typeface="VCHQAV+é»ä½"/>
                <a:cs typeface="VCHQAV+é»ä½"/>
              </a:rPr>
              <a:t>核心网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38914" y="2707799"/>
            <a:ext cx="1914809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重复传输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，提升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8887" y="2740749"/>
            <a:ext cx="1527327" cy="777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967" marR="0">
              <a:lnSpc>
                <a:spcPts val="1561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B050"/>
                </a:solidFill>
                <a:latin typeface="VCHQAV+é»ä½"/>
                <a:cs typeface="VCHQAV+é»ä½"/>
              </a:rPr>
              <a:t>深度覆盖</a:t>
            </a:r>
          </a:p>
          <a:p>
            <a:pPr marL="0" marR="0">
              <a:lnSpc>
                <a:spcPts val="1906"/>
              </a:lnSpc>
              <a:spcBef>
                <a:spcPts val="128"/>
              </a:spcBef>
              <a:spcAft>
                <a:spcPct val="0"/>
              </a:spcAft>
            </a:pPr>
            <a:r>
              <a:rPr sz="1550" spc="44">
                <a:solidFill>
                  <a:srgbClr val="000000"/>
                </a:solidFill>
                <a:latin typeface="VCHQAV+é»ä½"/>
                <a:cs typeface="VCHQAV+é»ä½"/>
              </a:rPr>
              <a:t>（增强</a:t>
            </a:r>
            <a:r>
              <a:rPr sz="1550" spc="22">
                <a:solidFill>
                  <a:srgbClr val="000000"/>
                </a:solidFill>
                <a:latin typeface="Calibri"/>
                <a:cs typeface="Calibri"/>
              </a:rPr>
              <a:t>20dB</a:t>
            </a:r>
            <a:r>
              <a:rPr sz="1550">
                <a:solidFill>
                  <a:srgbClr val="000000"/>
                </a:solidFill>
                <a:latin typeface="VCHQAV+é»ä½"/>
                <a:cs typeface="VCHQAV+é»ä½"/>
              </a:rPr>
              <a:t>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58383" y="2729657"/>
            <a:ext cx="2843833" cy="789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0070C0"/>
                </a:solidFill>
                <a:latin typeface="BIBJGQ+Symbol"/>
                <a:cs typeface="BIBJGQ+Symbol"/>
              </a:rPr>
              <a:t></a:t>
            </a:r>
            <a:r>
              <a:rPr sz="1550" spc="492">
                <a:solidFill>
                  <a:srgbClr val="0070C0"/>
                </a:solidFill>
                <a:latin typeface="BIBJGQ+Symbol"/>
                <a:cs typeface="BIBJGQ+Symbol"/>
              </a:rPr>
              <a:t> 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窄带设计，</a:t>
            </a: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提升功率谱密</a:t>
            </a:r>
          </a:p>
          <a:p>
            <a:pPr marL="202259" marR="0">
              <a:lnSpc>
                <a:spcPts val="1832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度（</a:t>
            </a:r>
            <a:r>
              <a:rPr sz="1550" spc="28">
                <a:solidFill>
                  <a:srgbClr val="FF0000"/>
                </a:solidFill>
                <a:latin typeface="MQLKQQ+å¾®è½¯é�»"/>
                <a:cs typeface="MQLKQQ+å¾®è½¯é�»"/>
              </a:rPr>
              <a:t>23dBm@3.75kHz</a:t>
            </a:r>
            <a:r>
              <a:rPr sz="1550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41510" y="2940695"/>
            <a:ext cx="1105435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覆盖能力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46921" y="3529664"/>
            <a:ext cx="3418803" cy="1022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28">
                <a:solidFill>
                  <a:srgbClr val="FF0000"/>
                </a:solidFill>
                <a:latin typeface="MQLKQQ+å¾®è½¯é�»"/>
                <a:cs typeface="MQLKQQ+å¾®è½¯é�»"/>
              </a:rPr>
              <a:t>eDRX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，长周期</a:t>
            </a:r>
            <a:r>
              <a:rPr sz="1550" spc="30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DRX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，提升连接</a:t>
            </a:r>
          </a:p>
          <a:p>
            <a:pPr marL="202483" marR="0">
              <a:lnSpc>
                <a:spcPts val="1835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态睡眠时间（</a:t>
            </a:r>
            <a:r>
              <a:rPr sz="1550" spc="21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2.56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秒</a:t>
            </a:r>
            <a:r>
              <a:rPr sz="1550" spc="23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-&gt;2.92</a:t>
            </a:r>
            <a:r>
              <a:rPr sz="1550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小</a:t>
            </a:r>
          </a:p>
          <a:p>
            <a:pPr marL="202483" marR="0">
              <a:lnSpc>
                <a:spcPts val="1832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时）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26553" y="3548184"/>
            <a:ext cx="3324536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2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31">
                <a:solidFill>
                  <a:srgbClr val="FF0000"/>
                </a:solidFill>
                <a:latin typeface="MQLKQQ+å¾®è½¯é�»"/>
                <a:cs typeface="MQLKQQ+å¾®è½¯é�»"/>
              </a:rPr>
              <a:t>PSM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，引入新状态，在</a:t>
            </a:r>
            <a:r>
              <a:rPr sz="1550" spc="23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IDLE</a:t>
            </a:r>
            <a:r>
              <a:rPr sz="1550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态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061233" y="3562195"/>
            <a:ext cx="388435" cy="538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12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63492" y="3551737"/>
            <a:ext cx="2749282" cy="789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状态机更新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，例如</a:t>
            </a:r>
            <a:r>
              <a:rPr sz="1550" spc="1501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1550" spc="31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ECM-</a:t>
            </a:r>
          </a:p>
          <a:p>
            <a:pPr marL="0" marR="0">
              <a:lnSpc>
                <a:spcPts val="1832"/>
              </a:lnSpc>
              <a:spcBef>
                <a:spcPct val="0"/>
              </a:spcBef>
              <a:spcAft>
                <a:spcPct val="0"/>
              </a:spcAft>
            </a:pPr>
            <a:r>
              <a:rPr sz="1550" spc="26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Suspended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、</a:t>
            </a:r>
            <a:r>
              <a:rPr sz="1550" spc="32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PSM</a:t>
            </a:r>
            <a:r>
              <a:rPr sz="1550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等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5910" y="3581457"/>
            <a:ext cx="1513284" cy="777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074" marR="0">
              <a:lnSpc>
                <a:spcPts val="1561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B050"/>
                </a:solidFill>
                <a:latin typeface="VCHQAV+é»ä½"/>
                <a:cs typeface="VCHQAV+é»ä½"/>
              </a:rPr>
              <a:t>低功耗</a:t>
            </a:r>
          </a:p>
          <a:p>
            <a:pPr marL="0" marR="0">
              <a:lnSpc>
                <a:spcPts val="1906"/>
              </a:lnSpc>
              <a:spcBef>
                <a:spcPts val="128"/>
              </a:spcBef>
              <a:spcAft>
                <a:spcPct val="0"/>
              </a:spcAft>
            </a:pPr>
            <a:r>
              <a:rPr sz="1550" spc="44">
                <a:solidFill>
                  <a:srgbClr val="000000"/>
                </a:solidFill>
                <a:latin typeface="VCHQAV+é»ä½"/>
                <a:cs typeface="VCHQAV+é»ä½"/>
              </a:rPr>
              <a:t>（续航</a:t>
            </a:r>
            <a:r>
              <a:rPr sz="1550" spc="22">
                <a:solidFill>
                  <a:srgbClr val="000000"/>
                </a:solidFill>
                <a:latin typeface="Calibri"/>
                <a:cs typeface="Calibri"/>
              </a:rPr>
              <a:t>10</a:t>
            </a:r>
            <a:r>
              <a:rPr sz="1550" spc="43">
                <a:solidFill>
                  <a:srgbClr val="000000"/>
                </a:solidFill>
                <a:latin typeface="VCHQAV+é»ä½"/>
                <a:cs typeface="VCHQAV+é»ä½"/>
              </a:rPr>
              <a:t>年）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128812" y="3781295"/>
            <a:ext cx="3027973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基础上关闭射频，进一步省电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43775" y="4388892"/>
            <a:ext cx="1712156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简化协议栈，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6756" y="4421841"/>
            <a:ext cx="1411618" cy="777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228" marR="0">
              <a:lnSpc>
                <a:spcPts val="1561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B050"/>
                </a:solidFill>
                <a:latin typeface="VCHQAV+é»ä½"/>
                <a:cs typeface="VCHQAV+é»ä½"/>
              </a:rPr>
              <a:t>低成本</a:t>
            </a:r>
          </a:p>
          <a:p>
            <a:pPr marL="0" marR="0">
              <a:lnSpc>
                <a:spcPts val="1906"/>
              </a:lnSpc>
              <a:spcBef>
                <a:spcPts val="128"/>
              </a:spcBef>
              <a:spcAft>
                <a:spcPct val="0"/>
              </a:spcAft>
            </a:pPr>
            <a:r>
              <a:rPr sz="1550" spc="43">
                <a:solidFill>
                  <a:srgbClr val="000000"/>
                </a:solidFill>
                <a:latin typeface="VCHQAV+é»ä½"/>
                <a:cs typeface="VCHQAV+é»ä½"/>
              </a:rPr>
              <a:t>（芯片</a:t>
            </a:r>
            <a:r>
              <a:rPr sz="1550" spc="22">
                <a:solidFill>
                  <a:srgbClr val="000000"/>
                </a:solidFill>
                <a:latin typeface="Calibri"/>
                <a:cs typeface="Calibri"/>
              </a:rPr>
              <a:t>&lt;5$</a:t>
            </a:r>
            <a:r>
              <a:rPr sz="1550">
                <a:solidFill>
                  <a:srgbClr val="000000"/>
                </a:solidFill>
                <a:latin typeface="VCHQAV+é»ä½"/>
                <a:cs typeface="VCHQAV+é»ä½"/>
              </a:rPr>
              <a:t>）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18918" y="4508623"/>
            <a:ext cx="2326561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简化基带处理复杂度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68496" y="4497641"/>
            <a:ext cx="1711932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2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高集成度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设计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135732" y="4487089"/>
            <a:ext cx="2793372" cy="7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2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信令流程简化</a:t>
            </a: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，例如附着</a:t>
            </a:r>
          </a:p>
          <a:p>
            <a:pPr marL="202258" marR="0">
              <a:lnSpc>
                <a:spcPts val="1833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流程、</a:t>
            </a:r>
            <a:r>
              <a:rPr sz="1550" spc="29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TAU</a:t>
            </a:r>
            <a:r>
              <a:rPr sz="1550" spc="45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流程等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46259" y="4621680"/>
            <a:ext cx="942516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简化</a:t>
            </a:r>
            <a:r>
              <a:rPr sz="1550" spc="52">
                <a:solidFill>
                  <a:srgbClr val="FF0000"/>
                </a:solidFill>
                <a:latin typeface="MQLKQQ+å¾®è½¯é�»"/>
                <a:cs typeface="MQLKQQ+å¾®è½¯é�»"/>
              </a:rPr>
              <a:t>RF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137417" y="5065614"/>
            <a:ext cx="2792793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数据承载优化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，例如控制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845425" y="5228145"/>
            <a:ext cx="3491102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0070C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0070C0"/>
                </a:solidFill>
                <a:latin typeface="BIBJGQ+Symbol"/>
                <a:cs typeface="BIBJGQ+Symbol"/>
              </a:rPr>
              <a:t> 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高功率谱密度带来极度覆盖下</a:t>
            </a:r>
            <a:r>
              <a:rPr sz="1550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更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55730" y="5262441"/>
            <a:ext cx="1893937" cy="777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253" marR="0">
              <a:lnSpc>
                <a:spcPts val="1561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70AD47"/>
                </a:solidFill>
                <a:latin typeface="VCHQAV+é»ä½"/>
                <a:cs typeface="VCHQAV+é»ä½"/>
              </a:rPr>
              <a:t>大连接</a:t>
            </a:r>
          </a:p>
          <a:p>
            <a:pPr marL="0" marR="0">
              <a:lnSpc>
                <a:spcPts val="1906"/>
              </a:lnSpc>
              <a:spcBef>
                <a:spcPts val="128"/>
              </a:spcBef>
              <a:spcAft>
                <a:spcPct val="0"/>
              </a:spcAft>
            </a:pPr>
            <a:r>
              <a:rPr sz="1550" spc="45">
                <a:solidFill>
                  <a:srgbClr val="000000"/>
                </a:solidFill>
                <a:latin typeface="VCHQAV+é»ä½"/>
                <a:cs typeface="VCHQAV+é»ä½"/>
              </a:rPr>
              <a:t>（</a:t>
            </a:r>
            <a:r>
              <a:rPr sz="1550" spc="22">
                <a:solidFill>
                  <a:srgbClr val="000000"/>
                </a:solidFill>
                <a:latin typeface="Calibri"/>
                <a:cs typeface="Calibri"/>
              </a:rPr>
              <a:t>5</a:t>
            </a:r>
            <a:r>
              <a:rPr sz="1550" spc="43">
                <a:solidFill>
                  <a:srgbClr val="000000"/>
                </a:solidFill>
                <a:latin typeface="VCHQAV+é»ä½"/>
                <a:cs typeface="VCHQAV+é»ä½"/>
              </a:rPr>
              <a:t>万连接</a:t>
            </a:r>
            <a:r>
              <a:rPr sz="1550" spc="16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sz="1550" spc="43">
                <a:solidFill>
                  <a:srgbClr val="000000"/>
                </a:solidFill>
                <a:latin typeface="VCHQAV+é»ä½"/>
                <a:cs typeface="VCHQAV+é»ä½"/>
              </a:rPr>
              <a:t>小区）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340014" y="5298671"/>
            <a:ext cx="1713055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面和用户面方案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047908" y="5460987"/>
            <a:ext cx="1510515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高的频谱效率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32923" y="5676871"/>
            <a:ext cx="2559806" cy="79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2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3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协议栈精简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，例如取消</a:t>
            </a:r>
          </a:p>
          <a:p>
            <a:pPr marL="202258" marR="0">
              <a:lnSpc>
                <a:spcPts val="1835"/>
              </a:lnSpc>
              <a:spcBef>
                <a:spcPct val="0"/>
              </a:spcBef>
              <a:spcAft>
                <a:spcPct val="0"/>
              </a:spcAft>
            </a:pPr>
            <a:r>
              <a:rPr sz="1550" spc="44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切换、</a:t>
            </a:r>
            <a:r>
              <a:rPr sz="1550" spc="26">
                <a:solidFill>
                  <a:srgbClr val="0070C0"/>
                </a:solidFill>
                <a:latin typeface="MQLKQQ+å¾®è½¯é�»"/>
                <a:cs typeface="MQLKQQ+å¾®è½¯é�»"/>
              </a:rPr>
              <a:t>CSFB</a:t>
            </a:r>
            <a:r>
              <a:rPr sz="1550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等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847110" y="5763278"/>
            <a:ext cx="3490586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>
                <a:solidFill>
                  <a:srgbClr val="FF0000"/>
                </a:solidFill>
                <a:latin typeface="BIBJGQ+Symbol"/>
                <a:cs typeface="BIBJGQ+Symbol"/>
              </a:rPr>
              <a:t></a:t>
            </a:r>
            <a:r>
              <a:rPr sz="1550" spc="494">
                <a:solidFill>
                  <a:srgbClr val="FF0000"/>
                </a:solidFill>
                <a:latin typeface="BIBJGQ+Symbol"/>
                <a:cs typeface="BIBJGQ+Symbol"/>
              </a:rPr>
              <a:t> </a:t>
            </a:r>
            <a:r>
              <a:rPr sz="1550" spc="44">
                <a:solidFill>
                  <a:srgbClr val="FF0000"/>
                </a:solidFill>
                <a:latin typeface="VIWRUW+å¾®è½¯é�»"/>
                <a:cs typeface="VIWRUW+å¾®è½¯é�»"/>
              </a:rPr>
              <a:t>跟小的资源粒度</a:t>
            </a: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，降低小包传输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049594" y="5996390"/>
            <a:ext cx="1510515" cy="557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0"/>
              </a:lnSpc>
              <a:spcBef>
                <a:spcPct val="0"/>
              </a:spcBef>
              <a:spcAft>
                <a:spcPct val="0"/>
              </a:spcAft>
            </a:pPr>
            <a:r>
              <a:rPr sz="1550" spc="43">
                <a:solidFill>
                  <a:srgbClr val="0070C0"/>
                </a:solidFill>
                <a:latin typeface="VIWRUW+å¾®è½¯é�»"/>
                <a:cs typeface="VIWRUW+å¾®è½¯é�»"/>
              </a:rPr>
              <a:t>时的资源浪费</a:t>
            </a:r>
          </a:p>
        </p:txBody>
      </p:sp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5823957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WPSPP+å¾®è½¯é�»,Bold"/>
                <a:cs typeface="QWPSPP+å¾®è½¯é�»,Bold"/>
              </a:rPr>
              <a:t>输出成果</a:t>
            </a:r>
            <a:r>
              <a:rPr sz="3200" b="1">
                <a:solidFill>
                  <a:srgbClr val="C00000"/>
                </a:solidFill>
                <a:latin typeface="OAWSRS+å¾®è½¯é�»,Bold"/>
                <a:cs typeface="OAWSRS+å¾®è½¯é�»,Bold"/>
              </a:rPr>
              <a:t>-</a:t>
            </a:r>
            <a:r>
              <a:rPr sz="3200" b="1">
                <a:solidFill>
                  <a:srgbClr val="C00000"/>
                </a:solidFill>
                <a:latin typeface="QWPSPP+å¾®è½¯é�»,Bold"/>
                <a:cs typeface="QWPSPP+å¾®è½¯é�»,Bold"/>
              </a:rPr>
              <a:t>测试报告、配置表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6351" y="1036158"/>
            <a:ext cx="3501694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WBAFGF+å¾®è½¯é�»"/>
                <a:cs typeface="WBAFGF+å¾®è½¯é�»"/>
              </a:rPr>
              <a:t>性能、功耗测试报告（详见附件）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6590" y="982542"/>
            <a:ext cx="2674009" cy="716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typeface="WBAFGF+å¾®è½¯é�»"/>
                <a:cs typeface="WBAFGF+å¾®è½¯é�»"/>
              </a:rPr>
              <a:t>试点省份网络配置表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7900" y="1627143"/>
            <a:ext cx="6801895" cy="759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基站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backoff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开启时，在大量终端接入并发时，仍有终端接入失</a:t>
            </a:r>
          </a:p>
          <a:p>
            <a:pPr marL="286512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败，与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backoff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关闭对比无明显改善。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26781" y="1645015"/>
            <a:ext cx="623925" cy="1699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QWPSPP+å¾®è½¯é�»,Bold"/>
                <a:cs typeface="QWPSPP+å¾®è½¯é�»,Bold"/>
              </a:rPr>
              <a:t>分类</a:t>
            </a:r>
          </a:p>
          <a:p>
            <a:pPr marL="0" marR="0">
              <a:lnSpc>
                <a:spcPts val="1853"/>
              </a:lnSpc>
              <a:spcBef>
                <a:spcPts val="7523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基站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25079" y="1645015"/>
            <a:ext cx="1878507" cy="97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4887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QWPSPP+å¾®è½¯é�»,Bold"/>
                <a:cs typeface="QWPSPP+å¾®è½¯é�»,Bold"/>
              </a:rPr>
              <a:t>项目</a:t>
            </a:r>
          </a:p>
          <a:p>
            <a:pPr marL="0" marR="0">
              <a:lnSpc>
                <a:spcPts val="1853"/>
              </a:lnSpc>
              <a:spcBef>
                <a:spcPts val="1847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扰码功能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35563" y="1645015"/>
            <a:ext cx="623925" cy="502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QWPSPP+å¾®è½¯é�»,Bold"/>
                <a:cs typeface="QWPSPP+å¾®è½¯é�»,Bold"/>
              </a:rPr>
              <a:t>配置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35563" y="2243000"/>
            <a:ext cx="623925" cy="2423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打开</a:t>
            </a:r>
          </a:p>
          <a:p>
            <a:pPr marL="0" marR="0">
              <a:lnSpc>
                <a:spcPts val="1853"/>
              </a:lnSpc>
              <a:spcBef>
                <a:spcPts val="1879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打开</a:t>
            </a:r>
          </a:p>
          <a:p>
            <a:pPr marL="0" marR="0">
              <a:lnSpc>
                <a:spcPts val="1856"/>
              </a:lnSpc>
              <a:spcBef>
                <a:spcPts val="1925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打开</a:t>
            </a:r>
          </a:p>
          <a:p>
            <a:pPr marL="15240" marR="0">
              <a:lnSpc>
                <a:spcPts val="1853"/>
              </a:lnSpc>
              <a:spcBef>
                <a:spcPts val="1931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10S</a:t>
            </a:r>
          </a:p>
          <a:p>
            <a:pPr marL="0" marR="0">
              <a:lnSpc>
                <a:spcPts val="1853"/>
              </a:lnSpc>
              <a:spcBef>
                <a:spcPts val="1928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打开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7900" y="2359191"/>
            <a:ext cx="6913281" cy="1003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基站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backoff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功能无法完全解决终端接入并发问题，需要终端配</a:t>
            </a:r>
          </a:p>
          <a:p>
            <a:pPr marL="286512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 spc="10">
                <a:solidFill>
                  <a:srgbClr val="000000"/>
                </a:solidFill>
                <a:latin typeface="JNRLVC+å®ä½"/>
                <a:cs typeface="JNRLVC+å®ä½"/>
              </a:rPr>
              <a:t>合在接入和传输时做一定的策略优化，例如错峰机制接入，避免</a:t>
            </a:r>
          </a:p>
          <a:p>
            <a:pPr marL="286512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网络阻塞。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25079" y="2602410"/>
            <a:ext cx="1549907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连接态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DRX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模式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25079" y="3082724"/>
            <a:ext cx="3044262" cy="1463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BackOff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功能（防止信道拥塞）</a:t>
            </a:r>
          </a:p>
          <a:p>
            <a:pPr marL="0" marR="0">
              <a:lnSpc>
                <a:spcPts val="1856"/>
              </a:lnSpc>
              <a:spcBef>
                <a:spcPts val="1876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connect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状态到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idle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状态配置时长</a:t>
            </a:r>
          </a:p>
          <a:p>
            <a:pPr marL="0" marR="0">
              <a:lnSpc>
                <a:spcPts val="1853"/>
              </a:lnSpc>
              <a:spcBef>
                <a:spcPts val="193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模式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77900" y="3334932"/>
            <a:ext cx="6806326" cy="759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10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个终端间隔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10S</a:t>
            </a:r>
            <a:r>
              <a:rPr sz="1600" spc="12">
                <a:solidFill>
                  <a:srgbClr val="000000"/>
                </a:solidFill>
                <a:latin typeface="JNRLVC+å®ä½"/>
                <a:cs typeface="JNRLVC+å®ä½"/>
              </a:rPr>
              <a:t>接入，接入失败终端明显减少，所以使用错峰</a:t>
            </a:r>
          </a:p>
          <a:p>
            <a:pPr marL="286512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间隔机制方案接入和连接是可行的。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77900" y="4066178"/>
            <a:ext cx="6917709" cy="759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4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spc="10">
                <a:solidFill>
                  <a:srgbClr val="000000"/>
                </a:solidFill>
                <a:latin typeface="JNRLVC+å®ä½"/>
                <a:cs typeface="JNRLVC+å®ä½"/>
              </a:rPr>
              <a:t>中兴基站无线网络下，终端连接态的平均电流在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10mA</a:t>
            </a:r>
            <a:r>
              <a:rPr sz="1600" spc="10">
                <a:solidFill>
                  <a:srgbClr val="000000"/>
                </a:solidFill>
                <a:latin typeface="JNRLVC+å®ä½"/>
                <a:cs typeface="JNRLVC+å®ä½"/>
              </a:rPr>
              <a:t>，明显小于</a:t>
            </a:r>
          </a:p>
          <a:p>
            <a:pPr marL="286512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华为基站无线网络下的平均电流。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125079" y="4438830"/>
            <a:ext cx="2494492" cy="715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Idle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状态到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状态的时间</a:t>
            </a:r>
          </a:p>
          <a:p>
            <a:pPr marL="0" marR="0">
              <a:lnSpc>
                <a:spcPts val="168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（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Active-Timer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定时器）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305667" y="4688131"/>
            <a:ext cx="483925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1S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77900" y="4798227"/>
            <a:ext cx="6916440" cy="759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71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16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华为基站无线网络下的平均电流达到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50mA</a:t>
            </a:r>
            <a:r>
              <a:rPr sz="1600" spc="11">
                <a:solidFill>
                  <a:srgbClr val="000000"/>
                </a:solidFill>
                <a:latin typeface="JNRLVC+å®ä½"/>
                <a:cs typeface="JNRLVC+å®ä½"/>
              </a:rPr>
              <a:t>，并且尝试打开基站连</a:t>
            </a:r>
          </a:p>
          <a:p>
            <a:pPr marL="286512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接态</a:t>
            </a:r>
            <a:r>
              <a:rPr sz="1600" spc="16">
                <a:solidFill>
                  <a:srgbClr val="000000"/>
                </a:solidFill>
                <a:latin typeface="DHOVKV+å®ä½"/>
                <a:cs typeface="DHOVKV+å®ä½"/>
              </a:rPr>
              <a:t>DRX</a:t>
            </a:r>
            <a:r>
              <a:rPr sz="1600">
                <a:solidFill>
                  <a:srgbClr val="000000"/>
                </a:solidFill>
                <a:latin typeface="JNRLVC+å®ä½"/>
                <a:cs typeface="JNRLVC+å®ä½"/>
              </a:rPr>
              <a:t>配置，经确认现模组版本尚未支持。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36866" y="4785921"/>
            <a:ext cx="801624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核心网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25079" y="4940861"/>
            <a:ext cx="2958166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状态到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Connect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状态的时间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（</a:t>
            </a:r>
            <a:r>
              <a:rPr sz="1400" b="1" spc="-4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TAU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定时器）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230991" y="5168826"/>
            <a:ext cx="633067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12H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125079" y="5527533"/>
            <a:ext cx="3987164" cy="623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网络侧获取</a:t>
            </a:r>
            <a:r>
              <a:rPr sz="1400" b="1" spc="-20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UTC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时间配置（</a:t>
            </a:r>
            <a:r>
              <a:rPr sz="1400" b="1">
                <a:solidFill>
                  <a:srgbClr val="000000"/>
                </a:solidFill>
                <a:latin typeface="OAWSRS+å¾®è½¯é�»,Bold"/>
                <a:cs typeface="OAWSRS+å¾®è½¯é�»,Bold"/>
              </a:rPr>
              <a:t>MME</a:t>
            </a: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配置）</a:t>
            </a:r>
          </a:p>
          <a:p>
            <a:pPr marL="3110483" marR="0">
              <a:lnSpc>
                <a:spcPts val="955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WPSPP+å¾®è½¯é�»,Bold"/>
                <a:cs typeface="QWPSPP+å¾®è½¯é�»,Bold"/>
              </a:rPr>
              <a:t>打开</a:t>
            </a:r>
          </a:p>
        </p:txBody>
      </p:sp>
    </p:spTree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11331683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QBWKAE+å¾®è½¯é�»,Bold"/>
                <a:cs typeface="QBWKAE+å¾®è½¯é�»,Bold"/>
              </a:rPr>
              <a:t>输出成果</a:t>
            </a:r>
            <a:r>
              <a:rPr sz="3200" b="1">
                <a:solidFill>
                  <a:srgbClr val="C00000"/>
                </a:solidFill>
                <a:latin typeface="KHFVWH+å¾®è½¯é�»,Bold"/>
                <a:cs typeface="KHFVWH+å¾®è½¯é�»,Bold"/>
              </a:rPr>
              <a:t>-</a:t>
            </a:r>
            <a:r>
              <a:rPr sz="3200" b="1">
                <a:solidFill>
                  <a:srgbClr val="C00000"/>
                </a:solidFill>
                <a:latin typeface="QBWKAE+å¾®è½¯é�»,Bold"/>
                <a:cs typeface="QBWKAE+å¾®è½¯é�»,Bold"/>
              </a:rPr>
              <a:t>产品需求</a:t>
            </a:r>
            <a:r>
              <a:rPr sz="3200" b="1">
                <a:solidFill>
                  <a:srgbClr val="C00000"/>
                </a:solidFill>
                <a:latin typeface="KHFVWH+å¾®è½¯é�»,Bold"/>
                <a:cs typeface="KHFVWH+å¾®è½¯é�»,Bold"/>
              </a:rPr>
              <a:t>+</a:t>
            </a:r>
            <a:r>
              <a:rPr sz="3200" b="1">
                <a:solidFill>
                  <a:srgbClr val="C00000"/>
                </a:solidFill>
                <a:latin typeface="QBWKAE+å¾®è½¯é�»,Bold"/>
                <a:cs typeface="QBWKAE+å¾®è½¯é�»,Bold"/>
              </a:rPr>
              <a:t>测试报告输出参数配置及终端策略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9316" y="1056223"/>
            <a:ext cx="1522780" cy="5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9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终端电池容量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37634" y="1065540"/>
            <a:ext cx="1120444" cy="1013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1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4800</a:t>
            </a:r>
            <a:r>
              <a:rPr sz="1600">
                <a:solidFill>
                  <a:srgbClr val="FFFFFF"/>
                </a:solidFill>
                <a:latin typeface="UJOVUD+å®ä½"/>
                <a:cs typeface="UJOVUD+å®ä½"/>
              </a:rPr>
              <a:t>毫安</a:t>
            </a:r>
          </a:p>
          <a:p>
            <a:pPr marL="256031" marR="0">
              <a:lnSpc>
                <a:spcPts val="1948"/>
              </a:lnSpc>
              <a:spcBef>
                <a:spcPts val="1677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2400" baseline="-1499">
                <a:solidFill>
                  <a:srgbClr val="FFFFFF"/>
                </a:solidFill>
                <a:latin typeface="UJOVUD+å®ä½"/>
                <a:cs typeface="UJOVUD+å®ä½"/>
              </a:rPr>
              <a:t>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02091" y="1230917"/>
            <a:ext cx="3663955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终端从发起空闲到接入成</a:t>
            </a:r>
            <a:r>
              <a:rPr sz="1600" b="1" spc="11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b="1">
                <a:solidFill>
                  <a:srgbClr val="FFFFFF"/>
                </a:solidFill>
                <a:latin typeface="KHFVWH+å¾®è½¯é�»,Bold"/>
                <a:cs typeface="KHFVWH+å¾®è½¯é�»,Bold"/>
              </a:rPr>
              <a:t>10s</a:t>
            </a: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，越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1084" y="1341556"/>
            <a:ext cx="1120140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typeface="UJOVUD+å®ä½"/>
                <a:cs typeface="UJOVUD+å®ä½"/>
              </a:rPr>
              <a:t>功耗需求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11005" y="1474757"/>
            <a:ext cx="1115568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功的时延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5134" y="1474757"/>
            <a:ext cx="912876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短越好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95551" y="1517048"/>
            <a:ext cx="1522476" cy="57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6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终端使用寿命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10346" y="1865429"/>
            <a:ext cx="2578396" cy="11835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模式：终端是否支持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，并默认开启</a:t>
            </a:r>
          </a:p>
          <a:p>
            <a:pPr marL="0" marR="0">
              <a:lnSpc>
                <a:spcPts val="1853"/>
              </a:lnSpc>
              <a:spcBef>
                <a:spcPts val="102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模式：终端从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到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Connect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状态的时间需求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31626" y="1958647"/>
            <a:ext cx="623621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支持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57193" y="2060503"/>
            <a:ext cx="2050541" cy="871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923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上报和下发都需要</a:t>
            </a:r>
          </a:p>
          <a:p>
            <a:pPr marL="0" marR="0">
              <a:lnSpc>
                <a:spcPts val="1404"/>
              </a:lnSpc>
              <a:spcBef>
                <a:spcPts val="275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（目前只有上报数据，</a:t>
            </a:r>
          </a:p>
          <a:p>
            <a:pPr marL="242316" marR="0">
              <a:lnSpc>
                <a:spcPts val="1404"/>
              </a:lnSpc>
              <a:spcBef>
                <a:spcPts val="276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服务器不下发）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77950" y="2135177"/>
            <a:ext cx="2928502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16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终端业务形态（上报数据，下发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数据，上报和下发都需要）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242294" y="2426769"/>
            <a:ext cx="601864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12h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58510" y="2665992"/>
            <a:ext cx="1838249" cy="84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2"/>
              </a:lnSpc>
              <a:spcBef>
                <a:spcPct val="0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AAGMCL+å®ä½"/>
                <a:cs typeface="AAGMCL+å®ä½"/>
              </a:rPr>
              <a:t>+</a:t>
            </a:r>
            <a:r>
              <a:rPr sz="1800" spc="12">
                <a:solidFill>
                  <a:srgbClr val="C00000"/>
                </a:solidFill>
                <a:latin typeface="UJOVUD+å®ä½"/>
                <a:cs typeface="UJOVUD+å®ä½"/>
              </a:rPr>
              <a:t>性能测试报告</a:t>
            </a:r>
          </a:p>
          <a:p>
            <a:pPr marL="0" marR="0">
              <a:lnSpc>
                <a:spcPts val="1800"/>
              </a:lnSpc>
              <a:spcBef>
                <a:spcPts val="361"/>
              </a:spcBef>
              <a:spcAft>
                <a:spcPct val="0"/>
              </a:spcAft>
            </a:pPr>
            <a:r>
              <a:rPr sz="1800" spc="12">
                <a:solidFill>
                  <a:srgbClr val="C00000"/>
                </a:solidFill>
                <a:latin typeface="AAGMCL+å®ä½"/>
                <a:cs typeface="AAGMCL+å®ä½"/>
              </a:rPr>
              <a:t>+</a:t>
            </a:r>
            <a:r>
              <a:rPr sz="1800" spc="12">
                <a:solidFill>
                  <a:srgbClr val="C00000"/>
                </a:solidFill>
                <a:latin typeface="UJOVUD+å®ä½"/>
                <a:cs typeface="UJOVUD+å®ä½"/>
              </a:rPr>
              <a:t>功耗测试报告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77950" y="2843202"/>
            <a:ext cx="2870758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上报数据方式：终端上报数据频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率（周期）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10346" y="2929181"/>
            <a:ext cx="2548058" cy="92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模式：终端从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Connect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状态到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Idle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状态的时间需求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（目前默认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20s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）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893310" y="2962298"/>
            <a:ext cx="357072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77030" y="2981888"/>
            <a:ext cx="1606215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1">
                <a:solidFill>
                  <a:srgbClr val="000000"/>
                </a:solidFill>
                <a:latin typeface="UJOVUD+å®ä½"/>
                <a:cs typeface="UJOVUD+å®ä½"/>
              </a:rPr>
              <a:t>一天上传</a:t>
            </a:r>
            <a:r>
              <a:rPr sz="1400" spc="3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次数据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641081" y="3006524"/>
            <a:ext cx="979932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参数配置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256010" y="3129079"/>
            <a:ext cx="574647" cy="143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20s</a:t>
            </a:r>
          </a:p>
          <a:p>
            <a:pPr marL="55118" marR="0">
              <a:lnSpc>
                <a:spcPts val="1853"/>
              </a:lnSpc>
              <a:spcBef>
                <a:spcPts val="5469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1s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77950" y="3341481"/>
            <a:ext cx="2875666" cy="716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上报数据方式：终端每次上报的</a:t>
            </a:r>
          </a:p>
          <a:p>
            <a:pPr marL="0" marR="0">
              <a:lnSpc>
                <a:spcPts val="168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数据平均大小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175506" y="3460737"/>
            <a:ext cx="1609649" cy="46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6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UJOVUD+å®ä½"/>
                <a:cs typeface="UJOVUD+å®ä½"/>
              </a:rPr>
              <a:t>小于等于</a:t>
            </a: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300</a:t>
            </a: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字节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77950" y="3840787"/>
            <a:ext cx="2870758" cy="92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上报数据方式：终端上线数据包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上报的时延要求（从终端发起到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客户平台接收到）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0346" y="3864849"/>
            <a:ext cx="2637269" cy="929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模式：终端从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Idle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</a:t>
            </a:r>
          </a:p>
          <a:p>
            <a:pPr marL="0" marR="0">
              <a:lnSpc>
                <a:spcPts val="168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到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PSM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状态的时间（</a:t>
            </a: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Active-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Timer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）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91084" y="3970456"/>
            <a:ext cx="1120140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JOVUD+å®ä½"/>
                <a:cs typeface="UJOVUD+å®ä½"/>
              </a:rPr>
              <a:t>业务行为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025898" y="4066690"/>
            <a:ext cx="447445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09618" y="4086280"/>
            <a:ext cx="1341120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1">
                <a:solidFill>
                  <a:srgbClr val="000000"/>
                </a:solidFill>
                <a:latin typeface="UJOVUD+å®ä½"/>
                <a:cs typeface="UJOVUD+å®ä½"/>
              </a:rPr>
              <a:t>小于等于</a:t>
            </a:r>
            <a:r>
              <a:rPr sz="1400" spc="10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秒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77950" y="4553130"/>
            <a:ext cx="2870758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下发数据方式：终端下发数据频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率（周期）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311142" y="4691816"/>
            <a:ext cx="1337796" cy="445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一天下发一次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610346" y="4674415"/>
            <a:ext cx="2413892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eDRX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模式：终端是否支持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KHFVWH+å¾®è½¯é�»,Bold"/>
                <a:cs typeface="KHFVWH+å¾®è½¯é�»,Bold"/>
              </a:rPr>
              <a:t>eDRX</a:t>
            </a: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，并默认开启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053318" y="4767633"/>
            <a:ext cx="979932" cy="1438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391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不支持</a:t>
            </a:r>
          </a:p>
          <a:p>
            <a:pPr marL="0" marR="0">
              <a:lnSpc>
                <a:spcPts val="1853"/>
              </a:lnSpc>
              <a:spcBef>
                <a:spcPts val="1783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错峰接入</a:t>
            </a:r>
          </a:p>
          <a:p>
            <a:pPr marL="0" marR="0">
              <a:lnSpc>
                <a:spcPts val="1853"/>
              </a:lnSpc>
              <a:spcBef>
                <a:spcPts val="1833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数据重传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377950" y="5052113"/>
            <a:ext cx="2870758" cy="71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下发数据方式：终端每次下发的</a:t>
            </a:r>
          </a:p>
          <a:p>
            <a:pPr marL="0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数据平均大小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175506" y="5170665"/>
            <a:ext cx="1609649" cy="464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6"/>
              </a:lnSpc>
              <a:spcBef>
                <a:spcPct val="0"/>
              </a:spcBef>
              <a:spcAft>
                <a:spcPct val="0"/>
              </a:spcAft>
            </a:pPr>
            <a:r>
              <a:rPr sz="1400" spc="10">
                <a:solidFill>
                  <a:srgbClr val="000000"/>
                </a:solidFill>
                <a:latin typeface="UJOVUD+å®ä½"/>
                <a:cs typeface="UJOVUD+å®ä½"/>
              </a:rPr>
              <a:t>小于等于</a:t>
            </a: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512</a:t>
            </a: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字节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610346" y="5249217"/>
            <a:ext cx="980846" cy="970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接入策略</a:t>
            </a:r>
          </a:p>
          <a:p>
            <a:pPr marL="0" marR="0">
              <a:lnSpc>
                <a:spcPts val="1853"/>
              </a:lnSpc>
              <a:spcBef>
                <a:spcPts val="1783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传输策略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641081" y="5469943"/>
            <a:ext cx="979932" cy="50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QBWKAE+å¾®è½¯é�»,Bold"/>
                <a:cs typeface="QBWKAE+å¾®è½¯é�»,Bold"/>
              </a:rPr>
              <a:t>终端策略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77950" y="5550715"/>
            <a:ext cx="2870758" cy="92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5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下发数据方式：终端上线数据包</a:t>
            </a:r>
          </a:p>
          <a:p>
            <a:pPr marL="0" marR="0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上报的时延要求（从终端发起到</a:t>
            </a:r>
          </a:p>
          <a:p>
            <a:pPr marL="0" marR="0">
              <a:lnSpc>
                <a:spcPts val="1682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QBWKAE+å¾®è½¯é�»,Bold"/>
                <a:cs typeface="QBWKAE+å¾®è½¯é�»,Bold"/>
              </a:rPr>
              <a:t>客户平台接收到）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309618" y="5776567"/>
            <a:ext cx="1341120" cy="484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279" marR="0">
              <a:lnSpc>
                <a:spcPts val="1713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1400" spc="11">
                <a:solidFill>
                  <a:srgbClr val="000000"/>
                </a:solidFill>
                <a:latin typeface="UJOVUD+å®ä½"/>
                <a:cs typeface="UJOVUD+å®ä½"/>
              </a:rPr>
              <a:t>小于等于</a:t>
            </a:r>
            <a:r>
              <a:rPr sz="1400" spc="10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000000"/>
                </a:solidFill>
                <a:latin typeface="UJOVUD+å®ä½"/>
                <a:cs typeface="UJOVUD+å®ä½"/>
              </a:rPr>
              <a:t>秒</a:t>
            </a:r>
          </a:p>
        </p:txBody>
      </p:sp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1193" y="3213431"/>
            <a:ext cx="1946072" cy="1340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28"/>
              </a:lnSpc>
              <a:spcBef>
                <a:spcPct val="0"/>
              </a:spcBef>
              <a:spcAft>
                <a:spcPct val="0"/>
              </a:spcAft>
            </a:pPr>
            <a:r>
              <a:rPr sz="3750" b="1">
                <a:solidFill>
                  <a:srgbClr val="FFFFFF"/>
                </a:solidFill>
                <a:latin typeface="UDMUAO+å¾®è½¯é�»,Bold"/>
                <a:cs typeface="UDMUAO+å¾®è½¯é�»,Bold"/>
              </a:rPr>
              <a:t>谢</a:t>
            </a:r>
            <a:r>
              <a:rPr sz="3750" b="1" spc="127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b="1">
                <a:solidFill>
                  <a:srgbClr val="FFFFFF"/>
                </a:solidFill>
                <a:latin typeface="UDMUAO+å¾®è½¯é�»,Bold"/>
                <a:cs typeface="UDMUAO+å¾®è½¯é�»,Bold"/>
              </a:rPr>
              <a:t>谢</a:t>
            </a: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7374498" cy="1147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UJULEN+å¾®è½¯é�»,Bold"/>
                <a:cs typeface="UJULEN+å¾®è½¯é�»,Bold"/>
              </a:rPr>
              <a:t>中国电信全力推进</a:t>
            </a:r>
            <a:r>
              <a:rPr sz="3200" b="1" spc="-20">
                <a:solidFill>
                  <a:srgbClr val="C00000"/>
                </a:solidFill>
                <a:latin typeface="IABMVD+å¾®è½¯é�»,Bold"/>
                <a:cs typeface="IABMVD+å¾®è½¯é�»,Bold"/>
              </a:rPr>
              <a:t>NB-IOT</a:t>
            </a:r>
            <a:r>
              <a:rPr sz="3200" b="1">
                <a:solidFill>
                  <a:srgbClr val="C00000"/>
                </a:solidFill>
                <a:latin typeface="UJULEN+å¾®è½¯é�»,Bold"/>
                <a:cs typeface="UJULEN+å¾®è½¯é�»,Bold"/>
              </a:rPr>
              <a:t>网络建设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3697" y="962723"/>
            <a:ext cx="6346924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400" spc="12">
                <a:solidFill>
                  <a:srgbClr val="000000"/>
                </a:solidFill>
                <a:latin typeface="LAWMPV+å®ä½"/>
                <a:cs typeface="LAWMPV+å®ä½"/>
              </a:rPr>
              <a:t>31</a:t>
            </a:r>
            <a:r>
              <a:rPr sz="2400" spc="12">
                <a:solidFill>
                  <a:srgbClr val="000000"/>
                </a:solidFill>
                <a:latin typeface="UUUQED+å®ä½"/>
                <a:cs typeface="UUUQED+å®ä½"/>
              </a:rPr>
              <a:t>万</a:t>
            </a:r>
            <a:r>
              <a:rPr sz="2400" spc="12">
                <a:solidFill>
                  <a:srgbClr val="000000"/>
                </a:solidFill>
                <a:latin typeface="LAWMPV+å®ä½"/>
                <a:cs typeface="LAWMPV+å®ä½"/>
              </a:rPr>
              <a:t>NB-IoT</a:t>
            </a:r>
            <a:r>
              <a:rPr sz="2400" spc="12">
                <a:solidFill>
                  <a:srgbClr val="000000"/>
                </a:solidFill>
                <a:latin typeface="UUUQED+å®ä½"/>
                <a:cs typeface="UUUQED+å®ä½"/>
              </a:rPr>
              <a:t>基站</a:t>
            </a:r>
            <a:r>
              <a:rPr sz="2400" spc="12">
                <a:solidFill>
                  <a:srgbClr val="C00000"/>
                </a:solidFill>
                <a:latin typeface="UUUQED+å®ä½"/>
                <a:cs typeface="UUUQED+å®ä½"/>
              </a:rPr>
              <a:t>全球最广，全国全覆盖。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88057" y="2012116"/>
            <a:ext cx="2476423" cy="751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新采购的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LTE800M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设备，</a:t>
            </a:r>
          </a:p>
          <a:p>
            <a:pPr marL="0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规范要求支持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NB-IoT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5807" y="2036881"/>
            <a:ext cx="1346250" cy="124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01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2016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10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  <a:p>
            <a:pPr marL="0" marR="0">
              <a:lnSpc>
                <a:spcPts val="1596"/>
              </a:lnSpc>
              <a:spcBef>
                <a:spcPts val="4183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2016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7">
                <a:solidFill>
                  <a:srgbClr val="000000"/>
                </a:solidFill>
                <a:latin typeface="LAWMPV+å®ä½"/>
                <a:cs typeface="LAWMPV+å®ä½"/>
              </a:rPr>
              <a:t>12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47555" y="2134388"/>
            <a:ext cx="1858137" cy="951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6"/>
              </a:lnSpc>
              <a:spcBef>
                <a:spcPct val="0"/>
              </a:spcBef>
              <a:spcAft>
                <a:spcPct val="0"/>
              </a:spcAft>
            </a:pPr>
            <a:r>
              <a:rPr sz="2650" b="1" spc="14">
                <a:solidFill>
                  <a:srgbClr val="FF0000"/>
                </a:solidFill>
                <a:latin typeface="UJULEN+å¾®è½¯é�»,Bold"/>
                <a:cs typeface="UJULEN+å¾®è½¯é�»,Bold"/>
              </a:rPr>
              <a:t>进度最快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07615" y="2776013"/>
            <a:ext cx="2821665" cy="751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8"/>
              </a:lnSpc>
              <a:spcBef>
                <a:spcPct val="0"/>
              </a:spcBef>
              <a:spcAft>
                <a:spcPct val="0"/>
              </a:spcAft>
            </a:pPr>
            <a:r>
              <a:rPr sz="1600" spc="11">
                <a:solidFill>
                  <a:srgbClr val="000000"/>
                </a:solidFill>
                <a:latin typeface="UUUQED+å®ä½"/>
                <a:cs typeface="UUUQED+å®ä½"/>
              </a:rPr>
              <a:t>项目启动，筹备测试资源、</a:t>
            </a:r>
          </a:p>
          <a:p>
            <a:pPr marL="0" marR="0">
              <a:lnSpc>
                <a:spcPts val="1596"/>
              </a:lnSpc>
              <a:spcBef>
                <a:spcPts val="326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制定总体方案和测试规范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60941" y="2874065"/>
            <a:ext cx="2564055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UUUQED+å®ä½"/>
                <a:cs typeface="UUUQED+å®ä½"/>
              </a:rPr>
              <a:t>建设与商用进度领先友商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79997" y="3046942"/>
            <a:ext cx="1859356" cy="95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9"/>
              </a:lnSpc>
              <a:spcBef>
                <a:spcPct val="0"/>
              </a:spcBef>
              <a:spcAft>
                <a:spcPct val="0"/>
              </a:spcAft>
            </a:pPr>
            <a:r>
              <a:rPr sz="2650" b="1" spc="14">
                <a:solidFill>
                  <a:srgbClr val="FF0000"/>
                </a:solidFill>
                <a:latin typeface="UJULEN+å¾®è½¯é�»,Bold"/>
                <a:cs typeface="UJULEN+å¾®è½¯é�»,Bold"/>
              </a:rPr>
              <a:t>范围最广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39074" y="3197050"/>
            <a:ext cx="1183005" cy="1248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64"/>
              </a:lnSpc>
              <a:spcBef>
                <a:spcPct val="0"/>
              </a:spcBef>
              <a:spcAft>
                <a:spcPct val="0"/>
              </a:spcAft>
            </a:pPr>
            <a:r>
              <a:rPr sz="2650" spc="26">
                <a:solidFill>
                  <a:srgbClr val="FEFEFE"/>
                </a:solidFill>
                <a:latin typeface="UUUQED+å®ä½"/>
                <a:cs typeface="UUUQED+å®ä½"/>
              </a:rPr>
              <a:t>三个</a:t>
            </a:r>
          </a:p>
          <a:p>
            <a:pPr marL="0" marR="0">
              <a:lnSpc>
                <a:spcPts val="2664"/>
              </a:lnSpc>
              <a:spcBef>
                <a:spcPts val="527"/>
              </a:spcBef>
              <a:spcAft>
                <a:spcPct val="0"/>
              </a:spcAft>
            </a:pPr>
            <a:r>
              <a:rPr sz="2650" spc="26">
                <a:solidFill>
                  <a:srgbClr val="FEFEFE"/>
                </a:solidFill>
                <a:latin typeface="UUUQED+å®ä½"/>
                <a:cs typeface="UUUQED+å®ä½"/>
              </a:rPr>
              <a:t>优势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6604" y="3491031"/>
            <a:ext cx="1249629" cy="1534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11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2017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1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  <a:p>
            <a:pPr marL="15849" marR="0">
              <a:lnSpc>
                <a:spcPts val="1598"/>
              </a:lnSpc>
              <a:spcBef>
                <a:spcPts val="2491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2017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3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  <a:p>
            <a:pPr marL="0" marR="0">
              <a:lnSpc>
                <a:spcPts val="1596"/>
              </a:lnSpc>
              <a:spcBef>
                <a:spcPts val="2396"/>
              </a:spcBef>
              <a:spcAft>
                <a:spcPct val="0"/>
              </a:spcAft>
            </a:pPr>
            <a:r>
              <a:rPr sz="1600" spc="17">
                <a:solidFill>
                  <a:srgbClr val="000000"/>
                </a:solidFill>
                <a:latin typeface="LAWMPV+å®ä½"/>
                <a:cs typeface="LAWMPV+å®ä½"/>
              </a:rPr>
              <a:t>2017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5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10663" y="3491031"/>
            <a:ext cx="2141220" cy="9631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完成试验网工程建设</a:t>
            </a:r>
          </a:p>
          <a:p>
            <a:pPr marL="0" marR="0">
              <a:lnSpc>
                <a:spcPts val="1596"/>
              </a:lnSpc>
              <a:spcBef>
                <a:spcPts val="1991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完成场外试验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59094" y="3786687"/>
            <a:ext cx="212902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UUUQED+å®ä½"/>
                <a:cs typeface="UUUQED+å®ä½"/>
              </a:rPr>
              <a:t>建设覆盖全国的网络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520442" y="4448738"/>
            <a:ext cx="2708059" cy="751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率先建成全球覆盖最广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NB-</a:t>
            </a:r>
          </a:p>
          <a:p>
            <a:pPr marL="0" marR="0">
              <a:lnSpc>
                <a:spcPts val="1596"/>
              </a:lnSpc>
              <a:spcBef>
                <a:spcPts val="324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IoT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网络，基站数超过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30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万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14360" y="4813580"/>
            <a:ext cx="1858137" cy="951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16"/>
              </a:lnSpc>
              <a:spcBef>
                <a:spcPct val="0"/>
              </a:spcBef>
              <a:spcAft>
                <a:spcPct val="0"/>
              </a:spcAft>
            </a:pPr>
            <a:r>
              <a:rPr sz="2650" b="1" spc="14">
                <a:solidFill>
                  <a:srgbClr val="FF0000"/>
                </a:solidFill>
                <a:latin typeface="UJULEN+å¾®è½¯é�»,Bold"/>
                <a:cs typeface="UJULEN+å¾®è½¯é�»,Bold"/>
              </a:rPr>
              <a:t>频段最佳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17013" y="5323514"/>
            <a:ext cx="3290682" cy="995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0">
                <a:solidFill>
                  <a:srgbClr val="000000"/>
                </a:solidFill>
                <a:latin typeface="UUUQED+å®ä½"/>
                <a:cs typeface="UUUQED+å®ä½"/>
              </a:rPr>
              <a:t>完成端到端业务运营级测试验证</a:t>
            </a:r>
          </a:p>
          <a:p>
            <a:pPr marL="0" marR="0">
              <a:lnSpc>
                <a:spcPts val="1596"/>
              </a:lnSpc>
              <a:spcBef>
                <a:spcPts val="323"/>
              </a:spcBef>
              <a:spcAft>
                <a:spcPct val="0"/>
              </a:spcAft>
            </a:pPr>
            <a:r>
              <a:rPr sz="1600" spc="10">
                <a:solidFill>
                  <a:srgbClr val="000000"/>
                </a:solidFill>
                <a:latin typeface="UUUQED+å®ä½"/>
                <a:cs typeface="UUUQED+å®ä½"/>
              </a:rPr>
              <a:t>完成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800M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的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NB-IoT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全网部署</a:t>
            </a:r>
          </a:p>
          <a:p>
            <a:pPr marL="0" marR="0">
              <a:lnSpc>
                <a:spcPts val="1598"/>
              </a:lnSpc>
              <a:spcBef>
                <a:spcPts val="321"/>
              </a:spcBef>
              <a:spcAft>
                <a:spcPct val="0"/>
              </a:spcAft>
            </a:pPr>
            <a:r>
              <a:rPr sz="1600" spc="10">
                <a:solidFill>
                  <a:srgbClr val="000000"/>
                </a:solidFill>
                <a:latin typeface="UUUQED+å®ä½"/>
                <a:cs typeface="UUUQED+å®ä½"/>
              </a:rPr>
              <a:t>正式启动商用化工作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6300" y="5487166"/>
            <a:ext cx="1229868" cy="50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6"/>
              </a:lnSpc>
              <a:spcBef>
                <a:spcPct val="0"/>
              </a:spcBef>
              <a:spcAft>
                <a:spcPct val="0"/>
              </a:spcAft>
            </a:pP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2017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年</a:t>
            </a:r>
            <a:r>
              <a:rPr sz="1600" spc="16">
                <a:solidFill>
                  <a:srgbClr val="000000"/>
                </a:solidFill>
                <a:latin typeface="LAWMPV+å®ä½"/>
                <a:cs typeface="LAWMPV+å®ä½"/>
              </a:rPr>
              <a:t>6</a:t>
            </a:r>
            <a:r>
              <a:rPr sz="1600">
                <a:solidFill>
                  <a:srgbClr val="000000"/>
                </a:solidFill>
                <a:latin typeface="UUUQED+å®ä½"/>
                <a:cs typeface="UUUQED+å®ä½"/>
              </a:rPr>
              <a:t>月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3981" y="5565898"/>
            <a:ext cx="2651578" cy="844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48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Calibri"/>
                <a:cs typeface="Calibri"/>
              </a:rPr>
              <a:t>800M</a:t>
            </a:r>
            <a:r>
              <a:rPr sz="1600">
                <a:solidFill>
                  <a:srgbClr val="C00000"/>
                </a:solidFill>
                <a:latin typeface="UUUQED+å®ä½"/>
                <a:cs typeface="UUUQED+å®ä½"/>
              </a:rPr>
              <a:t>的覆盖性广</a:t>
            </a:r>
          </a:p>
          <a:p>
            <a:pPr marL="0" marR="0">
              <a:lnSpc>
                <a:spcPts val="1948"/>
              </a:lnSpc>
              <a:spcBef>
                <a:spcPts val="405"/>
              </a:spcBef>
              <a:spcAft>
                <a:spcPct val="0"/>
              </a:spcAft>
            </a:pPr>
            <a:r>
              <a:rPr sz="1600">
                <a:solidFill>
                  <a:srgbClr val="C00000"/>
                </a:solidFill>
                <a:latin typeface="UUUQED+å®ä½"/>
                <a:cs typeface="UUUQED+å®ä½"/>
              </a:rPr>
              <a:t>独立模式，工作在</a:t>
            </a:r>
            <a:r>
              <a:rPr sz="1600">
                <a:solidFill>
                  <a:srgbClr val="C00000"/>
                </a:solidFill>
                <a:latin typeface="Calibri"/>
                <a:cs typeface="Calibri"/>
              </a:rPr>
              <a:t>800M</a:t>
            </a:r>
            <a:r>
              <a:rPr sz="1600">
                <a:solidFill>
                  <a:srgbClr val="C00000"/>
                </a:solidFill>
                <a:latin typeface="UUUQED+å®ä½"/>
                <a:cs typeface="UUUQED+å®ä½"/>
              </a:rPr>
              <a:t>上</a:t>
            </a: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7420" y="145832"/>
            <a:ext cx="3834104" cy="2229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31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TFOJQS+å¾®è½¯é�»,Bold"/>
                <a:cs typeface="TFOJQS+å¾®è½¯é�»,Bold"/>
              </a:rPr>
              <a:t>友商情况</a:t>
            </a:r>
          </a:p>
          <a:p>
            <a:pPr marL="1595958" marR="0">
              <a:lnSpc>
                <a:spcPts val="4228"/>
              </a:lnSpc>
              <a:spcBef>
                <a:spcPts val="4343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TFOJQS+å¾®è½¯é�»,Bold"/>
                <a:cs typeface="TFOJQS+å¾®è½¯é�»,Bold"/>
              </a:rPr>
              <a:t>中国移动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88401" y="1228449"/>
            <a:ext cx="2238146" cy="1146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28"/>
              </a:lnSpc>
              <a:spcBef>
                <a:spcPct val="0"/>
              </a:spcBef>
              <a:spcAft>
                <a:spcPct val="0"/>
              </a:spcAft>
            </a:pPr>
            <a:r>
              <a:rPr sz="3200" b="1">
                <a:solidFill>
                  <a:srgbClr val="C00000"/>
                </a:solidFill>
                <a:latin typeface="TFOJQS+å¾®è½¯é�»,Bold"/>
                <a:cs typeface="TFOJQS+å¾®è½¯é�»,Bold"/>
              </a:rPr>
              <a:t>中国联通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2673" y="1885639"/>
            <a:ext cx="5401273" cy="950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2014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11</a:t>
            </a:r>
            <a:r>
              <a:rPr sz="2000" spc="18">
                <a:solidFill>
                  <a:srgbClr val="000000"/>
                </a:solidFill>
                <a:latin typeface="MNFKED+å®ä½"/>
                <a:cs typeface="MNFKED+å®ä½"/>
              </a:rPr>
              <a:t>月</a:t>
            </a:r>
            <a:r>
              <a:rPr sz="2000">
                <a:solidFill>
                  <a:srgbClr val="000000"/>
                </a:solidFill>
                <a:latin typeface="UPWQMT+å®ä½"/>
                <a:cs typeface="UPWQMT+å®ä½"/>
              </a:rPr>
              <a:t>25</a:t>
            </a:r>
            <a:r>
              <a:rPr sz="2000" spc="12">
                <a:solidFill>
                  <a:srgbClr val="000000"/>
                </a:solidFill>
                <a:latin typeface="MNFKED+å®ä½"/>
                <a:cs typeface="MNFKED+å®ä½"/>
              </a:rPr>
              <a:t>日，中移物联发布物联网</a:t>
            </a:r>
          </a:p>
          <a:p>
            <a:pPr marL="342899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开放平台</a:t>
            </a:r>
            <a:r>
              <a:rPr sz="2000" spc="16">
                <a:solidFill>
                  <a:srgbClr val="000000"/>
                </a:solidFill>
                <a:latin typeface="UPWQMT+å®ä½"/>
                <a:cs typeface="UPWQMT+å®ä½"/>
              </a:rPr>
              <a:t>OneNet</a:t>
            </a:r>
            <a:r>
              <a:rPr sz="2000">
                <a:solidFill>
                  <a:srgbClr val="000000"/>
                </a:solidFill>
                <a:latin typeface="MNFKED+å®ä½"/>
                <a:cs typeface="MNFKED+å®ä½"/>
              </a:rPr>
              <a:t>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42125" y="1885639"/>
            <a:ext cx="5403120" cy="1255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2016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年，中国联通在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7</a:t>
            </a:r>
            <a:r>
              <a:rPr sz="2000" spc="12">
                <a:solidFill>
                  <a:srgbClr val="000000"/>
                </a:solidFill>
                <a:latin typeface="MNFKED+å®ä½"/>
                <a:cs typeface="MNFKED+å®ä½"/>
              </a:rPr>
              <a:t>个城市启动了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NB-</a:t>
            </a:r>
          </a:p>
          <a:p>
            <a:pPr marL="343281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IoT</a:t>
            </a:r>
            <a:r>
              <a:rPr sz="2000" spc="14">
                <a:solidFill>
                  <a:srgbClr val="000000"/>
                </a:solidFill>
                <a:latin typeface="MNFKED+å®ä½"/>
                <a:cs typeface="MNFKED+å®ä½"/>
              </a:rPr>
              <a:t>外场规模组网试验，以及</a:t>
            </a:r>
            <a:r>
              <a:rPr sz="2000">
                <a:solidFill>
                  <a:srgbClr val="000000"/>
                </a:solidFill>
                <a:latin typeface="UPWQMT+å®ä½"/>
                <a:cs typeface="UPWQMT+å®ä½"/>
              </a:rPr>
              <a:t>6</a:t>
            </a:r>
            <a:r>
              <a:rPr sz="2000" spc="11">
                <a:solidFill>
                  <a:srgbClr val="000000"/>
                </a:solidFill>
                <a:latin typeface="MNFKED+å®ä½"/>
                <a:cs typeface="MNFKED+å®ä½"/>
              </a:rPr>
              <a:t>个以上业</a:t>
            </a:r>
          </a:p>
          <a:p>
            <a:pPr marL="343281" marR="0">
              <a:lnSpc>
                <a:spcPts val="2006"/>
              </a:lnSpc>
              <a:spcBef>
                <a:spcPts val="393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务应用示范。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2673" y="2800293"/>
            <a:ext cx="5400696" cy="950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2016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10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月，中国移动全球率先完成端</a:t>
            </a:r>
          </a:p>
          <a:p>
            <a:pPr marL="342899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到端</a:t>
            </a:r>
            <a:r>
              <a:rPr sz="2000" spc="18">
                <a:solidFill>
                  <a:srgbClr val="000000"/>
                </a:solidFill>
                <a:latin typeface="UPWQMT+å®ä½"/>
                <a:cs typeface="UPWQMT+å®ä½"/>
              </a:rPr>
              <a:t>NB-IOT</a:t>
            </a:r>
            <a:r>
              <a:rPr sz="2000" spc="11">
                <a:solidFill>
                  <a:srgbClr val="000000"/>
                </a:solidFill>
                <a:latin typeface="MNFKED+å®ä½"/>
                <a:cs typeface="MNFKED+å®ä½"/>
              </a:rPr>
              <a:t>实验室测试。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42125" y="3105093"/>
            <a:ext cx="5398171" cy="1255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2017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6</a:t>
            </a:r>
            <a:r>
              <a:rPr sz="2000">
                <a:solidFill>
                  <a:srgbClr val="000000"/>
                </a:solidFill>
                <a:latin typeface="MNFKED+å®ä½"/>
                <a:cs typeface="MNFKED+å®ä½"/>
              </a:rPr>
              <a:t>月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27</a:t>
            </a:r>
            <a:r>
              <a:rPr sz="2000" spc="11">
                <a:solidFill>
                  <a:srgbClr val="000000"/>
                </a:solidFill>
                <a:latin typeface="MNFKED+å®ä½"/>
                <a:cs typeface="MNFKED+å®ä½"/>
              </a:rPr>
              <a:t>日，中国联通在上海发布</a:t>
            </a:r>
          </a:p>
          <a:p>
            <a:pPr marL="343281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了与</a:t>
            </a:r>
            <a:r>
              <a:rPr sz="2000" spc="18">
                <a:solidFill>
                  <a:srgbClr val="000000"/>
                </a:solidFill>
                <a:latin typeface="UPWQMT+å®ä½"/>
                <a:cs typeface="UPWQMT+å®ä½"/>
              </a:rPr>
              <a:t>Jasper</a:t>
            </a:r>
            <a:r>
              <a:rPr sz="2000" spc="10">
                <a:solidFill>
                  <a:srgbClr val="000000"/>
                </a:solidFill>
                <a:latin typeface="MNFKED+å®ä½"/>
                <a:cs typeface="MNFKED+å®ä½"/>
              </a:rPr>
              <a:t>合作的物联网新一代连接管</a:t>
            </a:r>
          </a:p>
          <a:p>
            <a:pPr marL="343281" marR="0">
              <a:lnSpc>
                <a:spcPts val="2006"/>
              </a:lnSpc>
              <a:spcBef>
                <a:spcPts val="393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理平台。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2673" y="3714419"/>
            <a:ext cx="5549328" cy="9510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6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2017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1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月，中国移动在鹰潭市建成了第</a:t>
            </a:r>
          </a:p>
          <a:p>
            <a:pPr marL="342899" marR="0">
              <a:lnSpc>
                <a:spcPts val="2004"/>
              </a:lnSpc>
              <a:spcBef>
                <a:spcPts val="398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一个覆盖全称的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NB-IOT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网络。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42125" y="4324674"/>
            <a:ext cx="5394932" cy="12551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与高通联合推出</a:t>
            </a:r>
            <a:r>
              <a:rPr sz="2000" spc="14">
                <a:solidFill>
                  <a:srgbClr val="000000"/>
                </a:solidFill>
                <a:latin typeface="UPWQMT+å®ä½"/>
                <a:cs typeface="UPWQMT+å®ä½"/>
              </a:rPr>
              <a:t>900/1800MHz</a:t>
            </a:r>
            <a:r>
              <a:rPr sz="2000" spc="11">
                <a:solidFill>
                  <a:srgbClr val="000000"/>
                </a:solidFill>
                <a:latin typeface="MNFKED+å®ä½"/>
                <a:cs typeface="MNFKED+å®ä½"/>
              </a:rPr>
              <a:t>物联网多</a:t>
            </a:r>
          </a:p>
          <a:p>
            <a:pPr marL="343281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4">
                <a:solidFill>
                  <a:srgbClr val="000000"/>
                </a:solidFill>
                <a:latin typeface="MNFKED+å®ä½"/>
                <a:cs typeface="MNFKED+å®ä½"/>
              </a:rPr>
              <a:t>模块终端。也和爱立信联合了全球首个</a:t>
            </a:r>
          </a:p>
          <a:p>
            <a:pPr marL="343281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EMTC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物联网</a:t>
            </a:r>
            <a:r>
              <a:rPr sz="2000" spc="13">
                <a:solidFill>
                  <a:srgbClr val="000000"/>
                </a:solidFill>
                <a:latin typeface="UPWQMT+å®ä½"/>
                <a:cs typeface="UPWQMT+å®ä½"/>
              </a:rPr>
              <a:t>VoLTE</a:t>
            </a:r>
            <a:r>
              <a:rPr sz="2000">
                <a:solidFill>
                  <a:srgbClr val="000000"/>
                </a:solidFill>
                <a:latin typeface="MNFKED+å®ä½"/>
                <a:cs typeface="MNFKED+å®ä½"/>
              </a:rPr>
              <a:t>业务应用。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2673" y="4629474"/>
            <a:ext cx="5548211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2017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5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月，四川移动与摩拜单车、华为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5573" y="4944340"/>
            <a:ext cx="2171979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达成战略合作。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2673" y="5544128"/>
            <a:ext cx="5548211" cy="663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2017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年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8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月，中国移动招标平台连续两单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42125" y="5544128"/>
            <a:ext cx="5396420" cy="950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24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Wingdings"/>
                <a:cs typeface="Wingdings"/>
              </a:rPr>
              <a:t></a:t>
            </a:r>
            <a:r>
              <a:rPr sz="2000" spc="7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计划于</a:t>
            </a:r>
            <a:r>
              <a:rPr sz="2000" spc="20">
                <a:solidFill>
                  <a:srgbClr val="000000"/>
                </a:solidFill>
                <a:latin typeface="UPWQMT+å®ä½"/>
                <a:cs typeface="UPWQMT+å®ä½"/>
              </a:rPr>
              <a:t>2018</a:t>
            </a:r>
            <a:r>
              <a:rPr sz="2000" spc="10">
                <a:solidFill>
                  <a:srgbClr val="000000"/>
                </a:solidFill>
                <a:latin typeface="MNFKED+å®ä½"/>
                <a:cs typeface="MNFKED+å®ä½"/>
              </a:rPr>
              <a:t>年开始全面推进国家范围内</a:t>
            </a:r>
          </a:p>
          <a:p>
            <a:pPr marL="343281" marR="0">
              <a:lnSpc>
                <a:spcPts val="2004"/>
              </a:lnSpc>
              <a:spcBef>
                <a:spcPts val="395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的</a:t>
            </a:r>
            <a:r>
              <a:rPr sz="2000" spc="18">
                <a:solidFill>
                  <a:srgbClr val="000000"/>
                </a:solidFill>
                <a:latin typeface="UPWQMT+å®ä½"/>
                <a:cs typeface="UPWQMT+å®ä½"/>
              </a:rPr>
              <a:t>NB-IoT</a:t>
            </a:r>
            <a:r>
              <a:rPr sz="2000" spc="13">
                <a:solidFill>
                  <a:srgbClr val="000000"/>
                </a:solidFill>
                <a:latin typeface="MNFKED+å®ä½"/>
                <a:cs typeface="MNFKED+å®ä½"/>
              </a:rPr>
              <a:t>商用部署。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5573" y="5858994"/>
            <a:ext cx="2428011" cy="635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4"/>
              </a:lnSpc>
              <a:spcBef>
                <a:spcPct val="0"/>
              </a:spcBef>
              <a:spcAft>
                <a:spcPct val="0"/>
              </a:spcAft>
            </a:pPr>
            <a:r>
              <a:rPr sz="2000" spc="16">
                <a:solidFill>
                  <a:srgbClr val="000000"/>
                </a:solidFill>
                <a:latin typeface="MNFKED+å®ä½"/>
                <a:cs typeface="MNFKED+å®ä½"/>
              </a:rPr>
              <a:t>物联网项目采购。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17.08.21"/>
  <p:tag name="AS_TITLE" val="Aspose.Slides for .NET 2.0"/>
  <p:tag name="AS_VERSION" val="17.8"/>
</p:tagLst>
</file>

<file path=ppt/theme/theme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1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3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4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5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6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0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1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2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9.xml><?xml version="1.0" encoding="utf-8"?>
<a:theme xmlns:r="http://schemas.openxmlformats.org/officeDocument/2006/relationships"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1908</Paragraphs>
  <Slides>72</Slides>
  <Notes>0</Notes>
  <TotalTime>0</TotalTime>
  <HiddenSlides>0</HiddenSlides>
  <MMClips>0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baseType="lpstr" size="73">
      <vt:lpstr>Theme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LinksUpToDate>0</LinksUpToDate>
  <SharedDoc>0</SharedDoc>
  <HyperlinksChanged>0</HyperlinksChanged>
  <Application>Aspose.Slides for .NET</Application>
  <AppVersion>17.0800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Presentation PowerPoint</dc:title>
  <dc:creator>Administrator</dc:creator>
  <cp:lastModifiedBy>Administrator</cp:lastModifiedBy>
  <cp:revision>1</cp:revision>
  <dcterms:modified xsi:type="dcterms:W3CDTF">2018-04-24T07:39:18Z</dcterms:modified>
</cp:coreProperties>
</file>